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68" r:id="rId5"/>
    <p:sldId id="269" r:id="rId6"/>
    <p:sldId id="257" r:id="rId7"/>
    <p:sldId id="270" r:id="rId8"/>
    <p:sldId id="273" r:id="rId9"/>
    <p:sldId id="259" r:id="rId10"/>
    <p:sldId id="260" r:id="rId11"/>
    <p:sldId id="261" r:id="rId12"/>
    <p:sldId id="274" r:id="rId13"/>
    <p:sldId id="277" r:id="rId14"/>
    <p:sldId id="267" r:id="rId15"/>
  </p:sldIdLst>
  <p:sldSz cx="18288000" cy="10287000"/>
  <p:notesSz cx="6858000" cy="9144000"/>
  <p:embeddedFontLst>
    <p:embeddedFont>
      <p:font typeface="Axiforma Bold" panose="020B0604020202020204" charset="0"/>
      <p:regular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Bold" panose="00000800000000000000" pitchFamily="2" charset="0"/>
      <p:regular r:id="rId21"/>
      <p:bold r:id="rId22"/>
    </p:embeddedFont>
    <p:embeddedFont>
      <p:font typeface="Montserrat Extra-Light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983709-9E29-A047-5CD3-74D5AB5B2A26}" v="442" dt="2025-05-08T00:43:18.887"/>
    <p1510:client id="{D917161B-845F-62A5-8D74-812C2F3BBF62}" v="2243" dt="2025-05-08T21:43:14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8.fntdata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dist/latest-v16.x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49608" y="-284752"/>
            <a:ext cx="16389462" cy="10856504"/>
          </a:xfrm>
          <a:custGeom>
            <a:avLst/>
            <a:gdLst/>
            <a:ahLst/>
            <a:cxnLst/>
            <a:rect l="l" t="t" r="r" b="b"/>
            <a:pathLst>
              <a:path w="16389462" h="10856504">
                <a:moveTo>
                  <a:pt x="0" y="0"/>
                </a:moveTo>
                <a:lnTo>
                  <a:pt x="16389461" y="0"/>
                </a:lnTo>
                <a:lnTo>
                  <a:pt x="16389461" y="10856504"/>
                </a:lnTo>
                <a:lnTo>
                  <a:pt x="0" y="10856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t="-384" b="-38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6593046" y="-892606"/>
            <a:ext cx="13682668" cy="13861526"/>
          </a:xfrm>
          <a:custGeom>
            <a:avLst/>
            <a:gdLst/>
            <a:ahLst/>
            <a:cxnLst/>
            <a:rect l="l" t="t" r="r" b="b"/>
            <a:pathLst>
              <a:path w="13682668" h="13861526">
                <a:moveTo>
                  <a:pt x="0" y="0"/>
                </a:moveTo>
                <a:lnTo>
                  <a:pt x="13682667" y="0"/>
                </a:lnTo>
                <a:lnTo>
                  <a:pt x="13682667" y="13861526"/>
                </a:lnTo>
                <a:lnTo>
                  <a:pt x="0" y="13861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3449608" y="-284752"/>
            <a:ext cx="16389462" cy="10856504"/>
          </a:xfrm>
          <a:custGeom>
            <a:avLst/>
            <a:gdLst/>
            <a:ahLst/>
            <a:cxnLst/>
            <a:rect l="l" t="t" r="r" b="b"/>
            <a:pathLst>
              <a:path w="16389462" h="10856504">
                <a:moveTo>
                  <a:pt x="0" y="0"/>
                </a:moveTo>
                <a:lnTo>
                  <a:pt x="16389461" y="0"/>
                </a:lnTo>
                <a:lnTo>
                  <a:pt x="16389461" y="10856504"/>
                </a:lnTo>
                <a:lnTo>
                  <a:pt x="0" y="10856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4" b="-38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5400000">
            <a:off x="2759551" y="381000"/>
            <a:ext cx="10287000" cy="9525000"/>
          </a:xfrm>
          <a:custGeom>
            <a:avLst/>
            <a:gdLst/>
            <a:ahLst/>
            <a:cxnLst/>
            <a:rect l="l" t="t" r="r" b="b"/>
            <a:pathLst>
              <a:path w="10287000" h="9525000">
                <a:moveTo>
                  <a:pt x="0" y="0"/>
                </a:moveTo>
                <a:lnTo>
                  <a:pt x="10287000" y="0"/>
                </a:lnTo>
                <a:lnTo>
                  <a:pt x="10287000" y="9525000"/>
                </a:lnTo>
                <a:lnTo>
                  <a:pt x="0" y="952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910108" y="1028700"/>
            <a:ext cx="2895196" cy="732024"/>
          </a:xfrm>
          <a:custGeom>
            <a:avLst/>
            <a:gdLst/>
            <a:ahLst/>
            <a:cxnLst/>
            <a:rect l="l" t="t" r="r" b="b"/>
            <a:pathLst>
              <a:path w="2895196" h="732024">
                <a:moveTo>
                  <a:pt x="0" y="0"/>
                </a:moveTo>
                <a:lnTo>
                  <a:pt x="2895196" y="0"/>
                </a:lnTo>
                <a:lnTo>
                  <a:pt x="2895196" y="732024"/>
                </a:lnTo>
                <a:lnTo>
                  <a:pt x="0" y="7320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910108" y="5928715"/>
            <a:ext cx="5847551" cy="109442"/>
            <a:chOff x="0" y="0"/>
            <a:chExt cx="1540096" cy="288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40096" cy="28824"/>
            </a:xfrm>
            <a:custGeom>
              <a:avLst/>
              <a:gdLst/>
              <a:ahLst/>
              <a:cxnLst/>
              <a:rect l="l" t="t" r="r" b="b"/>
              <a:pathLst>
                <a:path w="1540096" h="28824">
                  <a:moveTo>
                    <a:pt x="0" y="0"/>
                  </a:moveTo>
                  <a:lnTo>
                    <a:pt x="1540096" y="0"/>
                  </a:lnTo>
                  <a:lnTo>
                    <a:pt x="1540096" y="28824"/>
                  </a:lnTo>
                  <a:lnTo>
                    <a:pt x="0" y="28824"/>
                  </a:lnTo>
                  <a:close/>
                </a:path>
              </a:pathLst>
            </a:custGeom>
            <a:gradFill rotWithShape="1">
              <a:gsLst>
                <a:gs pos="0">
                  <a:srgbClr val="6800FF">
                    <a:alpha val="100000"/>
                  </a:srgbClr>
                </a:gs>
                <a:gs pos="100000">
                  <a:srgbClr val="FF2C3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52400"/>
              <a:ext cx="1540096" cy="181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07473" y="4164714"/>
            <a:ext cx="6019994" cy="2626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>
                <a:solidFill>
                  <a:srgbClr val="FFFFFF"/>
                </a:solidFill>
                <a:latin typeface="Montserrat"/>
                <a:ea typeface="+mn-lt"/>
                <a:cs typeface="+mn-lt"/>
                <a:sym typeface="Axiforma Bold"/>
              </a:rPr>
              <a:t>Angular 14 </a:t>
            </a:r>
            <a:endParaRPr lang="es-ES">
              <a:latin typeface="Montserrat"/>
            </a:endParaRPr>
          </a:p>
          <a:p>
            <a:r>
              <a:rPr lang="en-US" sz="6000">
                <a:solidFill>
                  <a:srgbClr val="FFFFFF"/>
                </a:solidFill>
                <a:latin typeface="Montserrat"/>
                <a:ea typeface="+mn-lt"/>
                <a:cs typeface="+mn-lt"/>
                <a:sym typeface="Axiforma Bold"/>
              </a:rPr>
              <a:t>Nivel </a:t>
            </a:r>
            <a:r>
              <a:rPr lang="en-US" sz="6000" err="1">
                <a:solidFill>
                  <a:srgbClr val="FFFFFF"/>
                </a:solidFill>
                <a:latin typeface="Montserrat"/>
                <a:ea typeface="+mn-lt"/>
                <a:cs typeface="+mn-lt"/>
                <a:sym typeface="Axiforma Bold"/>
              </a:rPr>
              <a:t>Básico</a:t>
            </a:r>
            <a:r>
              <a:rPr lang="en-US" sz="6000">
                <a:solidFill>
                  <a:srgbClr val="FFFFFF"/>
                </a:solidFill>
                <a:latin typeface="Montserrat"/>
                <a:ea typeface="+mn-lt"/>
                <a:cs typeface="+mn-lt"/>
                <a:sym typeface="Axiforma Bold"/>
              </a:rPr>
              <a:t> </a:t>
            </a:r>
            <a:endParaRPr lang="en-US">
              <a:latin typeface="Montserrat"/>
            </a:endParaRPr>
          </a:p>
          <a:p>
            <a:pPr>
              <a:lnSpc>
                <a:spcPts val="6022"/>
              </a:lnSpc>
            </a:pPr>
            <a:r>
              <a:rPr lang="en-US" sz="6000">
                <a:solidFill>
                  <a:srgbClr val="FFFFFF"/>
                </a:solidFill>
                <a:latin typeface="Montserrat"/>
                <a:ea typeface="+mn-lt"/>
                <a:cs typeface="+mn-lt"/>
                <a:sym typeface="Axiforma Bold"/>
              </a:rPr>
              <a:t>(</a:t>
            </a:r>
            <a:r>
              <a:rPr lang="en-US" sz="6000" err="1">
                <a:solidFill>
                  <a:srgbClr val="FFFFFF"/>
                </a:solidFill>
                <a:latin typeface="Montserrat"/>
                <a:ea typeface="+mn-lt"/>
                <a:cs typeface="+mn-lt"/>
                <a:sym typeface="Axiforma Bold"/>
              </a:rPr>
              <a:t>Parte</a:t>
            </a:r>
            <a:r>
              <a:rPr lang="en-US" sz="6000">
                <a:solidFill>
                  <a:srgbClr val="FFFFFF"/>
                </a:solidFill>
                <a:latin typeface="Montserrat"/>
                <a:ea typeface="+mn-lt"/>
                <a:cs typeface="+mn-lt"/>
                <a:sym typeface="Axiforma Bold"/>
              </a:rPr>
              <a:t> 2)</a:t>
            </a:r>
            <a:endParaRPr lang="en-US">
              <a:latin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5538" y="8734425"/>
            <a:ext cx="5998846" cy="371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50" err="1">
                <a:solidFill>
                  <a:srgbClr val="FFFFFF"/>
                </a:solidFill>
                <a:ea typeface="+mn-lt"/>
                <a:cs typeface="+mn-lt"/>
                <a:sym typeface="Axiforma Bold"/>
              </a:rPr>
              <a:t>Introducción</a:t>
            </a:r>
            <a:r>
              <a:rPr lang="en-US" sz="2450">
                <a:solidFill>
                  <a:srgbClr val="FFFFFF"/>
                </a:solidFill>
                <a:ea typeface="+mn-lt"/>
                <a:cs typeface="+mn-lt"/>
                <a:sym typeface="Axiforma Bold"/>
              </a:rPr>
              <a:t> a Angular y </a:t>
            </a:r>
            <a:r>
              <a:rPr lang="en-US" sz="2450" err="1">
                <a:solidFill>
                  <a:srgbClr val="FFFFFF"/>
                </a:solidFill>
                <a:ea typeface="+mn-lt"/>
                <a:cs typeface="+mn-lt"/>
                <a:sym typeface="Axiforma Bold"/>
              </a:rPr>
              <a:t>Estructura</a:t>
            </a:r>
            <a:r>
              <a:rPr lang="en-US" sz="2450">
                <a:solidFill>
                  <a:srgbClr val="FFFFFF"/>
                </a:solidFill>
                <a:ea typeface="+mn-lt"/>
                <a:cs typeface="+mn-lt"/>
                <a:sym typeface="Axiforma Bold"/>
              </a:rPr>
              <a:t> SPA 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8865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D6057-1710-11CF-23DE-8DB2BC336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499AF71-027D-AD4D-A019-B6CDC0E5EF39}"/>
              </a:ext>
            </a:extLst>
          </p:cNvPr>
          <p:cNvSpPr txBox="1"/>
          <p:nvPr/>
        </p:nvSpPr>
        <p:spPr>
          <a:xfrm>
            <a:off x="1440516" y="1697751"/>
            <a:ext cx="6605617" cy="829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err="1">
                <a:solidFill>
                  <a:srgbClr val="000000"/>
                </a:solidFill>
                <a:latin typeface="Axiforma Bold"/>
                <a:sym typeface="Axiforma Bold"/>
              </a:rPr>
              <a:t>Buenas</a:t>
            </a:r>
            <a:r>
              <a:rPr lang="en-US" sz="5000" b="1">
                <a:solidFill>
                  <a:srgbClr val="000000"/>
                </a:solidFill>
                <a:latin typeface="Axiforma Bold"/>
                <a:sym typeface="Axiforma Bold"/>
              </a:rPr>
              <a:t> </a:t>
            </a:r>
            <a:r>
              <a:rPr lang="en-US" sz="5000" b="1" err="1">
                <a:solidFill>
                  <a:srgbClr val="000000"/>
                </a:solidFill>
                <a:latin typeface="Axiforma Bold"/>
                <a:sym typeface="Axiforma Bold"/>
              </a:rPr>
              <a:t>Prácticas</a:t>
            </a:r>
            <a:endParaRPr lang="es-ES" err="1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4DDD3D2-8461-1284-D9CA-57C92ECC6A65}"/>
              </a:ext>
            </a:extLst>
          </p:cNvPr>
          <p:cNvSpPr/>
          <p:nvPr/>
        </p:nvSpPr>
        <p:spPr>
          <a:xfrm>
            <a:off x="8216192" y="-3908932"/>
            <a:ext cx="18104864" cy="18104864"/>
          </a:xfrm>
          <a:custGeom>
            <a:avLst/>
            <a:gdLst/>
            <a:ahLst/>
            <a:cxnLst/>
            <a:rect l="l" t="t" r="r" b="b"/>
            <a:pathLst>
              <a:path w="18104864" h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88BDE14-4D8D-E960-E236-D79791A38A91}"/>
              </a:ext>
            </a:extLst>
          </p:cNvPr>
          <p:cNvSpPr txBox="1"/>
          <p:nvPr/>
        </p:nvSpPr>
        <p:spPr>
          <a:xfrm>
            <a:off x="1278591" y="4566207"/>
            <a:ext cx="6933626" cy="225965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Usar bindings de forma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clara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y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controlada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. </a:t>
            </a:r>
            <a:endParaRPr lang="en-US" sz="2000">
              <a:latin typeface="Montserrat"/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Evitar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lógicas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complejas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en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la vista.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Montserrat"/>
                <a:ea typeface="Calibri"/>
                <a:cs typeface="Calibri"/>
              </a:rPr>
              <a:t>Usar </a:t>
            </a:r>
            <a:r>
              <a:rPr lang="en-US" sz="2000" err="1">
                <a:latin typeface="Montserrat"/>
                <a:ea typeface="Calibri"/>
                <a:cs typeface="Calibri"/>
              </a:rPr>
              <a:t>directivas</a:t>
            </a:r>
            <a:r>
              <a:rPr lang="en-US" sz="2000">
                <a:latin typeface="Montserrat"/>
                <a:ea typeface="Calibri"/>
                <a:cs typeface="Calibri"/>
              </a:rPr>
              <a:t> con </a:t>
            </a:r>
            <a:r>
              <a:rPr lang="en-US" sz="2000" err="1">
                <a:latin typeface="Montserrat"/>
                <a:ea typeface="Calibri"/>
                <a:cs typeface="Calibri"/>
              </a:rPr>
              <a:t>condiciones</a:t>
            </a:r>
            <a:r>
              <a:rPr lang="en-US" sz="2000">
                <a:latin typeface="Montserrat"/>
                <a:ea typeface="Calibri"/>
                <a:cs typeface="Calibri"/>
              </a:rPr>
              <a:t> </a:t>
            </a:r>
            <a:r>
              <a:rPr lang="en-US" sz="2000" err="1">
                <a:latin typeface="Montserrat"/>
                <a:ea typeface="Calibri"/>
                <a:cs typeface="Calibri"/>
              </a:rPr>
              <a:t>explícitas</a:t>
            </a:r>
            <a:r>
              <a:rPr lang="en-US" sz="2000">
                <a:latin typeface="Montserrat"/>
                <a:ea typeface="Calibri"/>
                <a:cs typeface="Calibri"/>
              </a:rPr>
              <a:t> y </a:t>
            </a:r>
            <a:r>
              <a:rPr lang="en-US" sz="2000" err="1">
                <a:latin typeface="Montserrat"/>
                <a:ea typeface="Calibri"/>
                <a:cs typeface="Calibri"/>
              </a:rPr>
              <a:t>legibles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Usar Pipes solo para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formateo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. 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Evitar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cálculos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pesados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en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Pipes.</a:t>
            </a:r>
            <a:endParaRPr lang="en-US" err="1">
              <a:sym typeface="Montserra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0DC1C90-43B0-31CC-4B78-1D189FDA8547}"/>
              </a:ext>
            </a:extLst>
          </p:cNvPr>
          <p:cNvSpPr txBox="1"/>
          <p:nvPr/>
        </p:nvSpPr>
        <p:spPr>
          <a:xfrm>
            <a:off x="14740657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255A42C-9E9D-6191-E050-1604DE3B46F8}"/>
              </a:ext>
            </a:extLst>
          </p:cNvPr>
          <p:cNvSpPr/>
          <p:nvPr/>
        </p:nvSpPr>
        <p:spPr>
          <a:xfrm>
            <a:off x="15341888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A97282D-161C-349C-50FA-7C98EEA6B3EF}"/>
              </a:ext>
            </a:extLst>
          </p:cNvPr>
          <p:cNvGrpSpPr/>
          <p:nvPr/>
        </p:nvGrpSpPr>
        <p:grpSpPr>
          <a:xfrm>
            <a:off x="1460348" y="2745435"/>
            <a:ext cx="5144851" cy="130241"/>
            <a:chOff x="0" y="0"/>
            <a:chExt cx="1355023" cy="3430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953E0F1-1DA1-62F5-7A87-3D9B9F17CD6E}"/>
                </a:ext>
              </a:extLst>
            </p:cNvPr>
            <p:cNvSpPr/>
            <p:nvPr/>
          </p:nvSpPr>
          <p:spPr>
            <a:xfrm>
              <a:off x="0" y="0"/>
              <a:ext cx="1355023" cy="34302"/>
            </a:xfrm>
            <a:custGeom>
              <a:avLst/>
              <a:gdLst/>
              <a:ahLst/>
              <a:cxnLst/>
              <a:rect l="l" t="t" r="r" b="b"/>
              <a:pathLst>
                <a:path w="1355023" h="34302">
                  <a:moveTo>
                    <a:pt x="0" y="0"/>
                  </a:moveTo>
                  <a:lnTo>
                    <a:pt x="1355023" y="0"/>
                  </a:lnTo>
                  <a:lnTo>
                    <a:pt x="1355023" y="34302"/>
                  </a:lnTo>
                  <a:lnTo>
                    <a:pt x="0" y="34302"/>
                  </a:lnTo>
                  <a:close/>
                </a:path>
              </a:pathLst>
            </a:custGeom>
            <a:gradFill rotWithShape="1">
              <a:gsLst>
                <a:gs pos="0">
                  <a:srgbClr val="6800FF">
                    <a:alpha val="100000"/>
                  </a:srgbClr>
                </a:gs>
                <a:gs pos="100000">
                  <a:srgbClr val="FF2C3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621881A-BC49-7186-D623-06CD189FB237}"/>
                </a:ext>
              </a:extLst>
            </p:cNvPr>
            <p:cNvSpPr txBox="1"/>
            <p:nvPr/>
          </p:nvSpPr>
          <p:spPr>
            <a:xfrm>
              <a:off x="0" y="-152400"/>
              <a:ext cx="1355023" cy="186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6213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154289">
            <a:off x="10906542" y="-1110496"/>
            <a:ext cx="12486509" cy="12649731"/>
          </a:xfrm>
          <a:custGeom>
            <a:avLst/>
            <a:gdLst/>
            <a:ahLst/>
            <a:cxnLst/>
            <a:rect l="l" t="t" r="r" b="b"/>
            <a:pathLst>
              <a:path w="12486509" h="12649731">
                <a:moveTo>
                  <a:pt x="0" y="0"/>
                </a:moveTo>
                <a:lnTo>
                  <a:pt x="12486508" y="0"/>
                </a:lnTo>
                <a:lnTo>
                  <a:pt x="12486508" y="12649731"/>
                </a:lnTo>
                <a:lnTo>
                  <a:pt x="0" y="12649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008015" y="5143500"/>
            <a:ext cx="6164029" cy="130241"/>
            <a:chOff x="0" y="0"/>
            <a:chExt cx="1623448" cy="34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3448" cy="34302"/>
            </a:xfrm>
            <a:custGeom>
              <a:avLst/>
              <a:gdLst/>
              <a:ahLst/>
              <a:cxnLst/>
              <a:rect l="l" t="t" r="r" b="b"/>
              <a:pathLst>
                <a:path w="1623448" h="34302">
                  <a:moveTo>
                    <a:pt x="0" y="0"/>
                  </a:moveTo>
                  <a:lnTo>
                    <a:pt x="1623448" y="0"/>
                  </a:lnTo>
                  <a:lnTo>
                    <a:pt x="1623448" y="34302"/>
                  </a:lnTo>
                  <a:lnTo>
                    <a:pt x="0" y="34302"/>
                  </a:lnTo>
                  <a:close/>
                </a:path>
              </a:pathLst>
            </a:custGeom>
            <a:gradFill rotWithShape="1">
              <a:gsLst>
                <a:gs pos="0">
                  <a:srgbClr val="6800FF">
                    <a:alpha val="100000"/>
                  </a:srgbClr>
                </a:gs>
                <a:gs pos="100000">
                  <a:srgbClr val="FF2C3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52400"/>
              <a:ext cx="1623448" cy="186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8015" y="3140927"/>
            <a:ext cx="9436998" cy="234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Obrigado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028700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1A4568-E8A0-9CD2-DF3A-9580BC254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43787CC-3A48-BE11-0BFE-B0BAFCA9C1BB}"/>
              </a:ext>
            </a:extLst>
          </p:cNvPr>
          <p:cNvGrpSpPr/>
          <p:nvPr/>
        </p:nvGrpSpPr>
        <p:grpSpPr>
          <a:xfrm>
            <a:off x="9144000" y="2020710"/>
            <a:ext cx="7711676" cy="6741765"/>
            <a:chOff x="0" y="0"/>
            <a:chExt cx="2009779" cy="175700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9ADEFB3-2C00-ED94-0897-DCC091A73B53}"/>
                </a:ext>
              </a:extLst>
            </p:cNvPr>
            <p:cNvSpPr/>
            <p:nvPr/>
          </p:nvSpPr>
          <p:spPr>
            <a:xfrm>
              <a:off x="0" y="0"/>
              <a:ext cx="2009779" cy="1757006"/>
            </a:xfrm>
            <a:custGeom>
              <a:avLst/>
              <a:gdLst/>
              <a:ahLst/>
              <a:cxnLst/>
              <a:rect l="l" t="t" r="r" b="b"/>
              <a:pathLst>
                <a:path w="2009779" h="1757006">
                  <a:moveTo>
                    <a:pt x="20078" y="0"/>
                  </a:moveTo>
                  <a:lnTo>
                    <a:pt x="1989701" y="0"/>
                  </a:lnTo>
                  <a:cubicBezTo>
                    <a:pt x="2000790" y="0"/>
                    <a:pt x="2009779" y="8989"/>
                    <a:pt x="2009779" y="20078"/>
                  </a:cubicBezTo>
                  <a:lnTo>
                    <a:pt x="2009779" y="1736927"/>
                  </a:lnTo>
                  <a:cubicBezTo>
                    <a:pt x="2009779" y="1742252"/>
                    <a:pt x="2007664" y="1747359"/>
                    <a:pt x="2003898" y="1751125"/>
                  </a:cubicBezTo>
                  <a:cubicBezTo>
                    <a:pt x="2000133" y="1754890"/>
                    <a:pt x="1995026" y="1757006"/>
                    <a:pt x="1989701" y="1757006"/>
                  </a:cubicBezTo>
                  <a:lnTo>
                    <a:pt x="20078" y="1757006"/>
                  </a:lnTo>
                  <a:cubicBezTo>
                    <a:pt x="14753" y="1757006"/>
                    <a:pt x="9646" y="1754890"/>
                    <a:pt x="5881" y="1751125"/>
                  </a:cubicBezTo>
                  <a:cubicBezTo>
                    <a:pt x="2115" y="1747359"/>
                    <a:pt x="0" y="1742252"/>
                    <a:pt x="0" y="1736927"/>
                  </a:cubicBezTo>
                  <a:lnTo>
                    <a:pt x="0" y="20078"/>
                  </a:lnTo>
                  <a:cubicBezTo>
                    <a:pt x="0" y="14753"/>
                    <a:pt x="2115" y="9646"/>
                    <a:pt x="5881" y="5881"/>
                  </a:cubicBezTo>
                  <a:cubicBezTo>
                    <a:pt x="9646" y="2115"/>
                    <a:pt x="14753" y="0"/>
                    <a:pt x="20078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8100" cap="sq">
              <a:gradFill>
                <a:gsLst>
                  <a:gs pos="0">
                    <a:srgbClr val="6800FF">
                      <a:alpha val="100000"/>
                    </a:srgbClr>
                  </a:gs>
                  <a:gs pos="100000">
                    <a:srgbClr val="FF2C3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069148-E8EE-0209-9276-46F0B73D6AD3}"/>
                </a:ext>
              </a:extLst>
            </p:cNvPr>
            <p:cNvSpPr txBox="1"/>
            <p:nvPr/>
          </p:nvSpPr>
          <p:spPr>
            <a:xfrm>
              <a:off x="0" y="-38100"/>
              <a:ext cx="2009779" cy="1795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8C36C88C-469D-3D3F-D3F8-F432A7ABDCF7}"/>
              </a:ext>
            </a:extLst>
          </p:cNvPr>
          <p:cNvSpPr/>
          <p:nvPr/>
        </p:nvSpPr>
        <p:spPr>
          <a:xfrm>
            <a:off x="2584467" y="-1110585"/>
            <a:ext cx="12156190" cy="12315095"/>
          </a:xfrm>
          <a:custGeom>
            <a:avLst/>
            <a:gdLst/>
            <a:ahLst/>
            <a:cxnLst/>
            <a:rect l="l" t="t" r="r" b="b"/>
            <a:pathLst>
              <a:path w="12156190" h="12315095">
                <a:moveTo>
                  <a:pt x="0" y="0"/>
                </a:moveTo>
                <a:lnTo>
                  <a:pt x="12156190" y="0"/>
                </a:lnTo>
                <a:lnTo>
                  <a:pt x="12156190" y="12315095"/>
                </a:lnTo>
                <a:lnTo>
                  <a:pt x="0" y="12315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7B49C7B-546A-FFF2-F159-CBCF7F4BC475}"/>
              </a:ext>
            </a:extLst>
          </p:cNvPr>
          <p:cNvGrpSpPr/>
          <p:nvPr/>
        </p:nvGrpSpPr>
        <p:grpSpPr>
          <a:xfrm>
            <a:off x="1028700" y="1978294"/>
            <a:ext cx="3730482" cy="109442"/>
            <a:chOff x="0" y="0"/>
            <a:chExt cx="982514" cy="2882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04750BB-10BA-955B-B602-AA4A1E2993C3}"/>
                </a:ext>
              </a:extLst>
            </p:cNvPr>
            <p:cNvSpPr/>
            <p:nvPr/>
          </p:nvSpPr>
          <p:spPr>
            <a:xfrm>
              <a:off x="0" y="0"/>
              <a:ext cx="982514" cy="28824"/>
            </a:xfrm>
            <a:custGeom>
              <a:avLst/>
              <a:gdLst/>
              <a:ahLst/>
              <a:cxnLst/>
              <a:rect l="l" t="t" r="r" b="b"/>
              <a:pathLst>
                <a:path w="982514" h="28824">
                  <a:moveTo>
                    <a:pt x="0" y="0"/>
                  </a:moveTo>
                  <a:lnTo>
                    <a:pt x="982514" y="0"/>
                  </a:lnTo>
                  <a:lnTo>
                    <a:pt x="982514" y="28824"/>
                  </a:lnTo>
                  <a:lnTo>
                    <a:pt x="0" y="28824"/>
                  </a:lnTo>
                  <a:close/>
                </a:path>
              </a:pathLst>
            </a:custGeom>
            <a:gradFill rotWithShape="1">
              <a:gsLst>
                <a:gs pos="0">
                  <a:srgbClr val="6800FF">
                    <a:alpha val="100000"/>
                  </a:srgbClr>
                </a:gs>
                <a:gs pos="100000">
                  <a:srgbClr val="FF2C3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ACE8488-74A4-3BED-471B-62B95C818A78}"/>
                </a:ext>
              </a:extLst>
            </p:cNvPr>
            <p:cNvSpPr txBox="1"/>
            <p:nvPr/>
          </p:nvSpPr>
          <p:spPr>
            <a:xfrm>
              <a:off x="0" y="-152400"/>
              <a:ext cx="982514" cy="181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F0BC88A4-CEA9-8E16-D916-7EB9F07BD21F}"/>
              </a:ext>
            </a:extLst>
          </p:cNvPr>
          <p:cNvSpPr txBox="1"/>
          <p:nvPr/>
        </p:nvSpPr>
        <p:spPr>
          <a:xfrm>
            <a:off x="1028700" y="1234122"/>
            <a:ext cx="6245019" cy="749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6"/>
              </a:lnSpc>
            </a:pPr>
            <a:r>
              <a:rPr lang="en-US" sz="5400" b="1" err="1">
                <a:solidFill>
                  <a:srgbClr val="FFFFFF"/>
                </a:solidFill>
                <a:latin typeface="Montserrat Extra-Light"/>
                <a:cs typeface="Poppins Medium"/>
              </a:rPr>
              <a:t>Instalación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0BADE2E-CDF7-C6C9-441D-5FB6575EC10E}"/>
              </a:ext>
            </a:extLst>
          </p:cNvPr>
          <p:cNvSpPr txBox="1"/>
          <p:nvPr/>
        </p:nvSpPr>
        <p:spPr>
          <a:xfrm>
            <a:off x="14740657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8D77B54-815F-882B-9947-530C41A51BBC}"/>
              </a:ext>
            </a:extLst>
          </p:cNvPr>
          <p:cNvSpPr txBox="1"/>
          <p:nvPr/>
        </p:nvSpPr>
        <p:spPr>
          <a:xfrm>
            <a:off x="1028700" y="2545065"/>
            <a:ext cx="7585487" cy="773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Consideremos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 que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podemos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trabajar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 con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varias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versiones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 de node,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por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esto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necesitamos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utilizar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nvm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 (node version manager)</a:t>
            </a:r>
            <a:b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</a:b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Node 16 LTS (Windows/macOS/Linux):</a:t>
            </a:r>
            <a:b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</a:b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 👉 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https://nodejs.org/dist/latest-v16.x/</a:t>
            </a:r>
            <a:endParaRPr lang="es-ES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ts val="3060"/>
              </a:lnSpc>
            </a:pP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Descargamos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el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 .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msi</a:t>
            </a:r>
          </a:p>
          <a:p>
            <a:pPr>
              <a:lnSpc>
                <a:spcPts val="3060"/>
              </a:lnSpc>
            </a:pPr>
            <a:endParaRPr lang="en-US" sz="2000" b="1">
              <a:solidFill>
                <a:schemeClr val="bg1"/>
              </a:solidFill>
              <a:latin typeface="Montserrat Extra-Light"/>
              <a:ea typeface="+mn-lt"/>
              <a:cs typeface="+mn-lt"/>
            </a:endParaRPr>
          </a:p>
          <a:p>
            <a:pPr>
              <a:lnSpc>
                <a:spcPts val="3060"/>
              </a:lnSpc>
            </a:pP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Instalar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 NVM (macOS/Linux)</a:t>
            </a:r>
            <a:endParaRPr lang="es-ES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ts val="3060"/>
              </a:lnSpc>
            </a:pP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curl -o- https://raw.githubusercontent.com/nvm-sh/nvm/v0.39.5/install.sh | bash</a:t>
            </a:r>
            <a:endParaRPr lang="es-ES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ts val="3060"/>
              </a:lnSpc>
            </a:pPr>
            <a:endParaRPr lang="en-US" sz="2000" b="1">
              <a:solidFill>
                <a:schemeClr val="bg1"/>
              </a:solidFill>
              <a:latin typeface="Montserrat Extra-Light"/>
              <a:ea typeface="+mn-lt"/>
              <a:cs typeface="+mn-lt"/>
            </a:endParaRPr>
          </a:p>
          <a:p>
            <a:pPr>
              <a:lnSpc>
                <a:spcPts val="3060"/>
              </a:lnSpc>
            </a:pP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Importante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, se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debe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reinicia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 la terminal, para luego se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puede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utilizar</a:t>
            </a:r>
            <a:endParaRPr lang="en-US" sz="2000" b="1">
              <a:solidFill>
                <a:schemeClr val="bg1"/>
              </a:solidFill>
              <a:latin typeface="Montserrat Extra-Light"/>
              <a:ea typeface="+mn-lt"/>
              <a:cs typeface="+mn-lt"/>
            </a:endParaRPr>
          </a:p>
          <a:p>
            <a:pPr>
              <a:lnSpc>
                <a:spcPts val="3060"/>
              </a:lnSpc>
            </a:pPr>
            <a:endParaRPr lang="en-US" sz="2000" b="1">
              <a:solidFill>
                <a:schemeClr val="bg1"/>
              </a:solidFill>
              <a:latin typeface="Montserrat Extra-Light"/>
              <a:ea typeface="+mn-lt"/>
              <a:cs typeface="+mn-lt"/>
            </a:endParaRPr>
          </a:p>
          <a:p>
            <a:pPr>
              <a:lnSpc>
                <a:spcPts val="3060"/>
              </a:lnSpc>
            </a:pP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Ahora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instalaremos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 node con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nvm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 </a:t>
            </a:r>
            <a:endParaRPr lang="en-US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ts val="3060"/>
              </a:lnSpc>
            </a:pPr>
            <a:r>
              <a:rPr lang="en-US" sz="2000" b="1" err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nvm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+mn-lt"/>
                <a:cs typeface="+mn-lt"/>
              </a:rPr>
              <a:t> install 16</a:t>
            </a:r>
            <a:endParaRPr lang="en-US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ts val="3060"/>
              </a:lnSpc>
            </a:pPr>
            <a:endParaRPr lang="en-US" sz="2000" b="1">
              <a:solidFill>
                <a:schemeClr val="bg1"/>
              </a:solidFill>
              <a:latin typeface="Montserrat Extra-Light"/>
              <a:ea typeface="Calibri"/>
              <a:cs typeface="Calibri"/>
            </a:endParaRPr>
          </a:p>
          <a:p>
            <a:r>
              <a:rPr lang="en-US" sz="2000" b="1" err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Versiones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 de node compatibles con angular 14</a:t>
            </a:r>
            <a:endParaRPr lang="en-US" sz="2000">
              <a:solidFill>
                <a:schemeClr val="bg1"/>
              </a:solidFill>
              <a:latin typeface="Montserrat Extra-Light"/>
              <a:ea typeface="Calibri"/>
              <a:cs typeface="Calibri"/>
            </a:endParaRPr>
          </a:p>
          <a:p>
            <a:r>
              <a:rPr lang="en-US" sz="2000" b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14.x, 16.x o 18.x (LTS)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ts val="3060"/>
              </a:lnSpc>
            </a:pPr>
            <a:endParaRPr lang="en-US" sz="2000" b="1">
              <a:solidFill>
                <a:schemeClr val="bg1"/>
              </a:solidFill>
              <a:latin typeface="Montserrat Extra-Light"/>
              <a:ea typeface="Calibri"/>
              <a:cs typeface="Calibri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D3CBA51-C7A4-9862-36A4-474DC3F0D190}"/>
              </a:ext>
            </a:extLst>
          </p:cNvPr>
          <p:cNvSpPr/>
          <p:nvPr/>
        </p:nvSpPr>
        <p:spPr>
          <a:xfrm>
            <a:off x="15341888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20" name="Imagen 19" descr="Imagen que contiene firmar, parada, tráfico, frente&#10;&#10;El contenido generado por IA puede ser incorrecto.">
            <a:extLst>
              <a:ext uri="{FF2B5EF4-FFF2-40B4-BE49-F238E27FC236}">
                <a16:creationId xmlns:a16="http://schemas.microsoft.com/office/drawing/2014/main" id="{74B59730-668E-7497-1C3F-E525BDC8F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0713" y="3470718"/>
            <a:ext cx="69818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02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772617"/>
            <a:ext cx="7711676" cy="6741765"/>
            <a:chOff x="0" y="0"/>
            <a:chExt cx="2009779" cy="17570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9779" cy="1757006"/>
            </a:xfrm>
            <a:custGeom>
              <a:avLst/>
              <a:gdLst/>
              <a:ahLst/>
              <a:cxnLst/>
              <a:rect l="l" t="t" r="r" b="b"/>
              <a:pathLst>
                <a:path w="2009779" h="1757006">
                  <a:moveTo>
                    <a:pt x="20078" y="0"/>
                  </a:moveTo>
                  <a:lnTo>
                    <a:pt x="1989701" y="0"/>
                  </a:lnTo>
                  <a:cubicBezTo>
                    <a:pt x="2000790" y="0"/>
                    <a:pt x="2009779" y="8989"/>
                    <a:pt x="2009779" y="20078"/>
                  </a:cubicBezTo>
                  <a:lnTo>
                    <a:pt x="2009779" y="1736927"/>
                  </a:lnTo>
                  <a:cubicBezTo>
                    <a:pt x="2009779" y="1742252"/>
                    <a:pt x="2007664" y="1747359"/>
                    <a:pt x="2003898" y="1751125"/>
                  </a:cubicBezTo>
                  <a:cubicBezTo>
                    <a:pt x="2000133" y="1754890"/>
                    <a:pt x="1995026" y="1757006"/>
                    <a:pt x="1989701" y="1757006"/>
                  </a:cubicBezTo>
                  <a:lnTo>
                    <a:pt x="20078" y="1757006"/>
                  </a:lnTo>
                  <a:cubicBezTo>
                    <a:pt x="14753" y="1757006"/>
                    <a:pt x="9646" y="1754890"/>
                    <a:pt x="5881" y="1751125"/>
                  </a:cubicBezTo>
                  <a:cubicBezTo>
                    <a:pt x="2115" y="1747359"/>
                    <a:pt x="0" y="1742252"/>
                    <a:pt x="0" y="1736927"/>
                  </a:cubicBezTo>
                  <a:lnTo>
                    <a:pt x="0" y="20078"/>
                  </a:lnTo>
                  <a:cubicBezTo>
                    <a:pt x="0" y="14753"/>
                    <a:pt x="2115" y="9646"/>
                    <a:pt x="5881" y="5881"/>
                  </a:cubicBezTo>
                  <a:cubicBezTo>
                    <a:pt x="9646" y="2115"/>
                    <a:pt x="14753" y="0"/>
                    <a:pt x="20078" y="0"/>
                  </a:cubicBezTo>
                  <a:close/>
                </a:path>
              </a:pathLst>
            </a:custGeom>
            <a:solidFill>
              <a:srgbClr val="222222"/>
            </a:solidFill>
            <a:ln w="38100" cap="sq">
              <a:gradFill>
                <a:gsLst>
                  <a:gs pos="0">
                    <a:srgbClr val="6800FF">
                      <a:alpha val="100000"/>
                    </a:srgbClr>
                  </a:gs>
                  <a:gs pos="100000">
                    <a:srgbClr val="FF2C3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09779" cy="1795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584467" y="-1110585"/>
            <a:ext cx="12156190" cy="12315095"/>
          </a:xfrm>
          <a:custGeom>
            <a:avLst/>
            <a:gdLst/>
            <a:ahLst/>
            <a:cxnLst/>
            <a:rect l="l" t="t" r="r" b="b"/>
            <a:pathLst>
              <a:path w="12156190" h="12315095">
                <a:moveTo>
                  <a:pt x="0" y="0"/>
                </a:moveTo>
                <a:lnTo>
                  <a:pt x="12156190" y="0"/>
                </a:lnTo>
                <a:lnTo>
                  <a:pt x="12156190" y="12315095"/>
                </a:lnTo>
                <a:lnTo>
                  <a:pt x="0" y="12315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028700" y="2545364"/>
            <a:ext cx="3730482" cy="109442"/>
            <a:chOff x="0" y="0"/>
            <a:chExt cx="982514" cy="288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2514" cy="28824"/>
            </a:xfrm>
            <a:custGeom>
              <a:avLst/>
              <a:gdLst/>
              <a:ahLst/>
              <a:cxnLst/>
              <a:rect l="l" t="t" r="r" b="b"/>
              <a:pathLst>
                <a:path w="982514" h="28824">
                  <a:moveTo>
                    <a:pt x="0" y="0"/>
                  </a:moveTo>
                  <a:lnTo>
                    <a:pt x="982514" y="0"/>
                  </a:lnTo>
                  <a:lnTo>
                    <a:pt x="982514" y="28824"/>
                  </a:lnTo>
                  <a:lnTo>
                    <a:pt x="0" y="28824"/>
                  </a:lnTo>
                  <a:close/>
                </a:path>
              </a:pathLst>
            </a:custGeom>
            <a:gradFill rotWithShape="1">
              <a:gsLst>
                <a:gs pos="0">
                  <a:srgbClr val="6800FF">
                    <a:alpha val="100000"/>
                  </a:srgbClr>
                </a:gs>
                <a:gs pos="100000">
                  <a:srgbClr val="FF2C3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52400"/>
              <a:ext cx="982514" cy="181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801192"/>
            <a:ext cx="6245019" cy="749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6"/>
              </a:lnSpc>
            </a:pPr>
            <a:r>
              <a:rPr lang="en-US" sz="5400" b="1" err="1">
                <a:solidFill>
                  <a:srgbClr val="FFFFFF"/>
                </a:solidFill>
                <a:latin typeface="Montserrat Extra-Light"/>
                <a:cs typeface="Poppins Medium"/>
              </a:rPr>
              <a:t>Instalación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91604" y="2130543"/>
            <a:ext cx="6823487" cy="1156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Si 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tenemos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una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versión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previa de node y 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queremos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trabajar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solo con la 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versión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compatible con angular 14, 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realizar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los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siguietes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pasos:</a:t>
            </a:r>
            <a:endParaRPr lang="en-US" sz="2000">
              <a:solidFill>
                <a:schemeClr val="bg1"/>
              </a:solidFill>
              <a:latin typeface="Montserrat Extra-Light"/>
              <a:ea typeface="Montserrat Extra-Light"/>
              <a:cs typeface="Montserrat Extra-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40657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130225"/>
            <a:ext cx="7585487" cy="5135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000" b="1" err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Indicamos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 a NVM que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utilizamos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 la version que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instalamos</a:t>
            </a:r>
            <a:endParaRPr lang="en-US" b="1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3060"/>
              </a:lnSpc>
            </a:pPr>
            <a:r>
              <a:rPr lang="en-US" sz="2000" b="1" err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nvm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 use 16</a:t>
            </a:r>
          </a:p>
          <a:p>
            <a:pPr>
              <a:lnSpc>
                <a:spcPts val="3060"/>
              </a:lnSpc>
            </a:pPr>
            <a:r>
              <a:rPr lang="en-US" sz="2000" b="1" err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nvm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 ls (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conocer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 las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versiones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 de node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instaladas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)</a:t>
            </a:r>
          </a:p>
          <a:p>
            <a:pPr>
              <a:lnSpc>
                <a:spcPts val="3060"/>
              </a:lnSpc>
            </a:pPr>
            <a:endParaRPr lang="en-US" sz="2000" b="1">
              <a:solidFill>
                <a:schemeClr val="bg1"/>
              </a:solidFill>
              <a:latin typeface="Montserrat Extra-Light"/>
              <a:ea typeface="Calibri"/>
              <a:cs typeface="Calibri"/>
            </a:endParaRPr>
          </a:p>
          <a:p>
            <a:pPr>
              <a:lnSpc>
                <a:spcPts val="3060"/>
              </a:lnSpc>
            </a:pPr>
            <a:r>
              <a:rPr lang="en-US" sz="2000" b="1" err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Verificamos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 la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instalación</a:t>
            </a:r>
            <a:r>
              <a:rPr lang="en-US" sz="2000" b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 de node</a:t>
            </a:r>
            <a:br>
              <a:rPr lang="en-US" b="1"/>
            </a:br>
            <a:r>
              <a:rPr lang="en-US" sz="2000" b="1">
                <a:solidFill>
                  <a:schemeClr val="bg1"/>
                </a:solidFill>
                <a:latin typeface="Montserrat Extra-Light"/>
                <a:ea typeface="Calibri"/>
                <a:cs typeface="Calibri"/>
              </a:rPr>
              <a:t>node –v</a:t>
            </a:r>
            <a:br>
              <a:rPr lang="en-US" sz="2000" b="1">
                <a:latin typeface="Montserrat Extra-Light"/>
                <a:ea typeface="Calibri"/>
                <a:cs typeface="Calibri"/>
              </a:rPr>
            </a:br>
            <a:r>
              <a:rPr lang="en-US" sz="2000" b="1" err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npm</a:t>
            </a:r>
            <a:r>
              <a:rPr lang="en-US" sz="2000" b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 –v</a:t>
            </a:r>
            <a:endParaRPr lang="en-US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3060"/>
              </a:lnSpc>
            </a:pPr>
            <a:br>
              <a:rPr lang="en-US" b="1"/>
            </a:br>
            <a:r>
              <a:rPr lang="en-US" sz="2000" b="1" err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Instalamos</a:t>
            </a:r>
            <a:r>
              <a:rPr lang="en-US" sz="2000" b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 angular 14</a:t>
            </a:r>
            <a:br>
              <a:rPr lang="en-US" sz="2000" b="1">
                <a:latin typeface="Montserrat Extra-Light"/>
                <a:ea typeface="Calibri"/>
                <a:cs typeface="Calibri"/>
              </a:rPr>
            </a:br>
            <a:r>
              <a:rPr lang="en-US" sz="2000" b="1" err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npm</a:t>
            </a:r>
            <a:r>
              <a:rPr lang="en-US" sz="2000" b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 install –g @angular/cli@14</a:t>
            </a:r>
            <a:endParaRPr lang="en-US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3060"/>
              </a:lnSpc>
            </a:pPr>
            <a:br>
              <a:rPr lang="en-US" sz="2000" b="1">
                <a:latin typeface="Montserrat Extra-Light"/>
                <a:ea typeface="Calibri"/>
                <a:cs typeface="Calibri"/>
              </a:rPr>
            </a:br>
            <a:r>
              <a:rPr lang="en-US" sz="2000" b="1" err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Verificamos</a:t>
            </a:r>
            <a:r>
              <a:rPr lang="en-US" sz="2000" b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 la </a:t>
            </a:r>
            <a:r>
              <a:rPr lang="en-US" sz="2000" b="1" err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versión</a:t>
            </a:r>
            <a:r>
              <a:rPr lang="en-US" sz="2000" b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 de angular </a:t>
            </a:r>
            <a:br>
              <a:rPr lang="en-US" sz="2000" b="1">
                <a:latin typeface="Montserrat Extra-Light"/>
                <a:ea typeface="Calibri"/>
                <a:cs typeface="Calibri"/>
              </a:rPr>
            </a:br>
            <a:r>
              <a:rPr lang="en-US" sz="2000" b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ng version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5341888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6747D21-52AE-DACB-2D64-420DF3DC31F3}"/>
              </a:ext>
            </a:extLst>
          </p:cNvPr>
          <p:cNvSpPr txBox="1"/>
          <p:nvPr/>
        </p:nvSpPr>
        <p:spPr>
          <a:xfrm>
            <a:off x="9591604" y="3451859"/>
            <a:ext cx="681396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000" b="1" err="1">
                <a:solidFill>
                  <a:schemeClr val="bg1"/>
                </a:solidFill>
                <a:latin typeface="Montserrat Extra-Light"/>
                <a:sym typeface="Montserrat Extra-Light"/>
              </a:rPr>
              <a:t>Elimina</a:t>
            </a:r>
            <a:r>
              <a:rPr lang="en-US" sz="2000" b="1">
                <a:solidFill>
                  <a:schemeClr val="bg1"/>
                </a:solidFill>
                <a:latin typeface="Montserrat Extra-Light"/>
                <a:sym typeface="Montserrat Extra-Light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sym typeface="Montserrat Extra-Light"/>
              </a:rPr>
              <a:t>los</a:t>
            </a:r>
            <a:r>
              <a:rPr lang="en-US" sz="2000" b="1">
                <a:solidFill>
                  <a:schemeClr val="bg1"/>
                </a:solidFill>
                <a:latin typeface="Montserrat Extra-Light"/>
                <a:sym typeface="Montserrat Extra-Light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sym typeface="Montserrat Extra-Light"/>
              </a:rPr>
              <a:t>binarios</a:t>
            </a:r>
            <a:r>
              <a:rPr lang="en-US" sz="2000" b="1">
                <a:solidFill>
                  <a:schemeClr val="bg1"/>
                </a:solidFill>
                <a:latin typeface="Montserrat Extra-Light"/>
                <a:sym typeface="Montserrat Extra-Light"/>
              </a:rPr>
              <a:t>:</a:t>
            </a:r>
            <a:endParaRPr lang="es-ES" b="1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886A1BEF-8B8C-9F9D-09BE-24468116992D}"/>
              </a:ext>
            </a:extLst>
          </p:cNvPr>
          <p:cNvSpPr txBox="1"/>
          <p:nvPr/>
        </p:nvSpPr>
        <p:spPr>
          <a:xfrm>
            <a:off x="9582079" y="3768843"/>
            <a:ext cx="6823487" cy="762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sudo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rm -rf /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usr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/local/bin/node </a:t>
            </a:r>
            <a:endParaRPr lang="es-ES">
              <a:solidFill>
                <a:schemeClr val="bg1"/>
              </a:solidFill>
              <a:latin typeface="Calibri"/>
              <a:ea typeface="Calibri"/>
              <a:cs typeface="Calibri"/>
              <a:sym typeface="Montserrat Extra-Light"/>
            </a:endParaRPr>
          </a:p>
          <a:p>
            <a:pPr>
              <a:lnSpc>
                <a:spcPts val="3060"/>
              </a:lnSpc>
            </a:pP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sudo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rm -rf /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usr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/local/bin/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npm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</a:t>
            </a:r>
            <a:endParaRPr lang="es-E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1DF23DD9-BE0B-42C1-96D7-3426809BB994}"/>
              </a:ext>
            </a:extLst>
          </p:cNvPr>
          <p:cNvSpPr txBox="1"/>
          <p:nvPr/>
        </p:nvSpPr>
        <p:spPr>
          <a:xfrm>
            <a:off x="9601129" y="4661534"/>
            <a:ext cx="681396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000" b="1" err="1">
                <a:solidFill>
                  <a:schemeClr val="bg1"/>
                </a:solidFill>
                <a:latin typeface="Montserrat Extra-Light"/>
                <a:sym typeface="Montserrat Extra-Light"/>
              </a:rPr>
              <a:t>Elimina</a:t>
            </a:r>
            <a:r>
              <a:rPr lang="en-US" sz="2000" b="1">
                <a:solidFill>
                  <a:schemeClr val="bg1"/>
                </a:solidFill>
                <a:latin typeface="Montserrat Extra-Light"/>
                <a:sym typeface="Montserrat Extra-Light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sym typeface="Montserrat Extra-Light"/>
              </a:rPr>
              <a:t>archivos</a:t>
            </a:r>
            <a:r>
              <a:rPr lang="en-US" sz="2000" b="1">
                <a:solidFill>
                  <a:schemeClr val="bg1"/>
                </a:solidFill>
                <a:latin typeface="Montserrat Extra-Light"/>
                <a:sym typeface="Montserrat Extra-Light"/>
              </a:rPr>
              <a:t> y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sym typeface="Montserrat Extra-Light"/>
              </a:rPr>
              <a:t>carpetas</a:t>
            </a:r>
            <a:r>
              <a:rPr lang="en-US" sz="2000" b="1">
                <a:solidFill>
                  <a:schemeClr val="bg1"/>
                </a:solidFill>
                <a:latin typeface="Montserrat Extra-Light"/>
                <a:sym typeface="Montserrat Extra-Light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sym typeface="Montserrat Extra-Light"/>
              </a:rPr>
              <a:t>asociadas</a:t>
            </a:r>
            <a:r>
              <a:rPr lang="en-US" sz="2000" b="1">
                <a:solidFill>
                  <a:schemeClr val="bg1"/>
                </a:solidFill>
                <a:latin typeface="Montserrat Extra-Light"/>
                <a:sym typeface="Montserrat Extra-Light"/>
              </a:rPr>
              <a:t>:</a:t>
            </a:r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354B1A3-B3C5-2827-FD17-BC049C3756C5}"/>
              </a:ext>
            </a:extLst>
          </p:cNvPr>
          <p:cNvSpPr txBox="1"/>
          <p:nvPr/>
        </p:nvSpPr>
        <p:spPr>
          <a:xfrm>
            <a:off x="9591604" y="4978518"/>
            <a:ext cx="6823487" cy="1557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sudo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rm -rf /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usr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/local/lib/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node_modules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</a:t>
            </a:r>
            <a:endParaRPr lang="es-ES">
              <a:solidFill>
                <a:schemeClr val="bg1"/>
              </a:solidFill>
              <a:latin typeface="Calibri"/>
              <a:ea typeface="Calibri"/>
              <a:cs typeface="Calibri"/>
              <a:sym typeface="Montserrat Extra-Light"/>
            </a:endParaRPr>
          </a:p>
          <a:p>
            <a:pPr>
              <a:lnSpc>
                <a:spcPts val="3060"/>
              </a:lnSpc>
            </a:pP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sudo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rm -rf /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usr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/local/include/node </a:t>
            </a:r>
            <a:endParaRPr lang="es-ES">
              <a:solidFill>
                <a:schemeClr val="bg1"/>
              </a:solidFill>
              <a:latin typeface="Calibri"/>
              <a:ea typeface="Calibri"/>
              <a:cs typeface="Calibri"/>
              <a:sym typeface="Montserrat Extra-Light"/>
            </a:endParaRPr>
          </a:p>
          <a:p>
            <a:pPr>
              <a:lnSpc>
                <a:spcPts val="3060"/>
              </a:lnSpc>
            </a:pP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sudo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rm -rf /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usr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/local/share/man/man1/node.1 </a:t>
            </a:r>
            <a:endParaRPr lang="es-ES">
              <a:solidFill>
                <a:schemeClr val="bg1"/>
              </a:solidFill>
              <a:latin typeface="Calibri"/>
              <a:ea typeface="Calibri"/>
              <a:cs typeface="Calibri"/>
              <a:sym typeface="Montserrat Extra-Light"/>
            </a:endParaRPr>
          </a:p>
          <a:p>
            <a:pPr>
              <a:lnSpc>
                <a:spcPts val="3060"/>
              </a:lnSpc>
            </a:pP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sudo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rm -rf /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usr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/local/lib/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dtrace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/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node.d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</a:t>
            </a:r>
            <a:endParaRPr lang="es-E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BC6EF081-3617-1720-0577-1E65E70BE46F}"/>
              </a:ext>
            </a:extLst>
          </p:cNvPr>
          <p:cNvSpPr txBox="1"/>
          <p:nvPr/>
        </p:nvSpPr>
        <p:spPr>
          <a:xfrm>
            <a:off x="9601129" y="6642734"/>
            <a:ext cx="681396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000" b="1" err="1">
                <a:solidFill>
                  <a:schemeClr val="bg1"/>
                </a:solidFill>
                <a:latin typeface="Montserrat Extra-Light"/>
                <a:sym typeface="Montserrat Extra-Light"/>
              </a:rPr>
              <a:t>Elimina</a:t>
            </a:r>
            <a:r>
              <a:rPr lang="en-US" sz="2000" b="1">
                <a:solidFill>
                  <a:schemeClr val="bg1"/>
                </a:solidFill>
                <a:latin typeface="Montserrat Extra-Light"/>
                <a:sym typeface="Montserrat Extra-Light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sym typeface="Montserrat Extra-Light"/>
              </a:rPr>
              <a:t>configuración</a:t>
            </a:r>
            <a:r>
              <a:rPr lang="en-US" sz="2000" b="1">
                <a:solidFill>
                  <a:schemeClr val="bg1"/>
                </a:solidFill>
                <a:latin typeface="Montserrat Extra-Light"/>
                <a:sym typeface="Montserrat Extra-Light"/>
              </a:rPr>
              <a:t> y </a:t>
            </a:r>
            <a:r>
              <a:rPr lang="en-US" sz="2000" b="1" err="1">
                <a:solidFill>
                  <a:schemeClr val="bg1"/>
                </a:solidFill>
                <a:latin typeface="Montserrat Extra-Light"/>
                <a:sym typeface="Montserrat Extra-Light"/>
              </a:rPr>
              <a:t>caché</a:t>
            </a:r>
            <a:r>
              <a:rPr lang="en-US" sz="2000" b="1">
                <a:solidFill>
                  <a:schemeClr val="bg1"/>
                </a:solidFill>
                <a:latin typeface="Montserrat Extra-Light"/>
                <a:sym typeface="Montserrat Extra-Light"/>
              </a:rPr>
              <a:t>:</a:t>
            </a:r>
            <a:endParaRPr lang="es-ES" b="1">
              <a:solidFill>
                <a:schemeClr val="bg1"/>
              </a:solidFill>
              <a:latin typeface="Calibri"/>
              <a:ea typeface="Calibri"/>
              <a:cs typeface="Calibri"/>
              <a:sym typeface="Montserrat Extra-Light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79FD0654-B77C-6768-5632-4E2776326DA2}"/>
              </a:ext>
            </a:extLst>
          </p:cNvPr>
          <p:cNvSpPr txBox="1"/>
          <p:nvPr/>
        </p:nvSpPr>
        <p:spPr>
          <a:xfrm>
            <a:off x="9591604" y="6959718"/>
            <a:ext cx="6823487" cy="1159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rm -rf ~/.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npm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</a:t>
            </a:r>
            <a:endParaRPr lang="es-ES">
              <a:solidFill>
                <a:schemeClr val="bg1"/>
              </a:solidFill>
              <a:latin typeface="Calibri"/>
              <a:ea typeface="Calibri"/>
              <a:cs typeface="Calibri"/>
              <a:sym typeface="Montserrat Extra-Light"/>
            </a:endParaRPr>
          </a:p>
          <a:p>
            <a:pPr>
              <a:lnSpc>
                <a:spcPts val="3060"/>
              </a:lnSpc>
            </a:pP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rm -rf ~/.node-gyp </a:t>
            </a:r>
            <a:endParaRPr lang="es-ES">
              <a:solidFill>
                <a:schemeClr val="bg1"/>
              </a:solidFill>
              <a:latin typeface="Calibri"/>
              <a:ea typeface="Calibri"/>
              <a:cs typeface="Calibri"/>
              <a:sym typeface="Montserrat Extra-Light"/>
            </a:endParaRPr>
          </a:p>
          <a:p>
            <a:pPr>
              <a:lnSpc>
                <a:spcPts val="3060"/>
              </a:lnSpc>
            </a:pP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rm -rf ~/.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nvm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# 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si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alguna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vez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usaste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nvm</a:t>
            </a:r>
            <a:r>
              <a:rPr lang="en-US" sz="2000">
                <a:solidFill>
                  <a:schemeClr val="bg1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</a:t>
            </a:r>
            <a:endParaRPr lang="es-ES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154289">
            <a:off x="10906542" y="-1110496"/>
            <a:ext cx="12486509" cy="12649731"/>
          </a:xfrm>
          <a:custGeom>
            <a:avLst/>
            <a:gdLst/>
            <a:ahLst/>
            <a:cxnLst/>
            <a:rect l="l" t="t" r="r" b="b"/>
            <a:pathLst>
              <a:path w="12486509" h="12649731">
                <a:moveTo>
                  <a:pt x="0" y="0"/>
                </a:moveTo>
                <a:lnTo>
                  <a:pt x="12486508" y="0"/>
                </a:lnTo>
                <a:lnTo>
                  <a:pt x="12486508" y="12649731"/>
                </a:lnTo>
                <a:lnTo>
                  <a:pt x="0" y="12649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008015" y="5143500"/>
            <a:ext cx="6164029" cy="130241"/>
            <a:chOff x="0" y="0"/>
            <a:chExt cx="1623448" cy="34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3448" cy="34302"/>
            </a:xfrm>
            <a:custGeom>
              <a:avLst/>
              <a:gdLst/>
              <a:ahLst/>
              <a:cxnLst/>
              <a:rect l="l" t="t" r="r" b="b"/>
              <a:pathLst>
                <a:path w="1623448" h="34302">
                  <a:moveTo>
                    <a:pt x="0" y="0"/>
                  </a:moveTo>
                  <a:lnTo>
                    <a:pt x="1623448" y="0"/>
                  </a:lnTo>
                  <a:lnTo>
                    <a:pt x="1623448" y="34302"/>
                  </a:lnTo>
                  <a:lnTo>
                    <a:pt x="0" y="34302"/>
                  </a:lnTo>
                  <a:close/>
                </a:path>
              </a:pathLst>
            </a:custGeom>
            <a:gradFill rotWithShape="1">
              <a:gsLst>
                <a:gs pos="0">
                  <a:srgbClr val="6800FF">
                    <a:alpha val="100000"/>
                  </a:srgbClr>
                </a:gs>
                <a:gs pos="100000">
                  <a:srgbClr val="FF2C3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52400"/>
              <a:ext cx="1623448" cy="186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8015" y="3464777"/>
            <a:ext cx="9436998" cy="3355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0"/>
              </a:lnSpc>
            </a:pPr>
            <a:r>
              <a:rPr lang="en-US" sz="10000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Manos a la </a:t>
            </a:r>
            <a:r>
              <a:rPr lang="en-US" sz="10000" b="1" err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obra</a:t>
            </a:r>
            <a:endParaRPr lang="en-US" sz="10000" b="1" err="1">
              <a:solidFill>
                <a:srgbClr val="FFFFFF"/>
              </a:solidFill>
              <a:latin typeface="Axiforma Bold"/>
              <a:ea typeface="Axiforma Bold"/>
              <a:cs typeface="Axiforma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28700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028700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</p:spTree>
    <p:extLst>
      <p:ext uri="{BB962C8B-B14F-4D97-AF65-F5344CB8AC3E}">
        <p14:creationId xmlns:p14="http://schemas.microsoft.com/office/powerpoint/2010/main" val="368423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2C34">
                <a:alpha val="100000"/>
              </a:srgbClr>
            </a:gs>
            <a:gs pos="100000">
              <a:srgbClr val="6800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4" name="Freeform 4"/>
          <p:cNvSpPr/>
          <p:nvPr/>
        </p:nvSpPr>
        <p:spPr>
          <a:xfrm>
            <a:off x="1465247" y="1448512"/>
            <a:ext cx="1631823" cy="1545232"/>
          </a:xfrm>
          <a:custGeom>
            <a:avLst/>
            <a:gdLst/>
            <a:ahLst/>
            <a:cxnLst/>
            <a:rect l="l" t="t" r="r" b="b"/>
            <a:pathLst>
              <a:path w="2030141" h="2030141">
                <a:moveTo>
                  <a:pt x="0" y="0"/>
                </a:moveTo>
                <a:lnTo>
                  <a:pt x="2030141" y="0"/>
                </a:lnTo>
                <a:lnTo>
                  <a:pt x="2030141" y="2030141"/>
                </a:lnTo>
                <a:lnTo>
                  <a:pt x="0" y="203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87885" y="4210326"/>
            <a:ext cx="1500726" cy="1057396"/>
          </a:xfrm>
          <a:custGeom>
            <a:avLst/>
            <a:gdLst/>
            <a:ahLst/>
            <a:cxnLst/>
            <a:rect l="l" t="t" r="r" b="b"/>
            <a:pathLst>
              <a:path w="1864407" h="1386441">
                <a:moveTo>
                  <a:pt x="0" y="0"/>
                </a:moveTo>
                <a:lnTo>
                  <a:pt x="1864407" y="0"/>
                </a:lnTo>
                <a:lnTo>
                  <a:pt x="1864407" y="1386441"/>
                </a:lnTo>
                <a:lnTo>
                  <a:pt x="0" y="13864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397410" y="6894063"/>
            <a:ext cx="1596199" cy="1149775"/>
          </a:xfrm>
          <a:custGeom>
            <a:avLst/>
            <a:gdLst/>
            <a:ahLst/>
            <a:cxnLst/>
            <a:rect l="l" t="t" r="r" b="b"/>
            <a:pathLst>
              <a:path w="1977199" h="1513456">
                <a:moveTo>
                  <a:pt x="0" y="0"/>
                </a:moveTo>
                <a:lnTo>
                  <a:pt x="1977199" y="0"/>
                </a:lnTo>
                <a:lnTo>
                  <a:pt x="1977199" y="1513456"/>
                </a:lnTo>
                <a:lnTo>
                  <a:pt x="0" y="15134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16200000">
            <a:off x="2116851" y="-868852"/>
            <a:ext cx="15031033" cy="12864059"/>
          </a:xfrm>
          <a:custGeom>
            <a:avLst/>
            <a:gdLst/>
            <a:ahLst/>
            <a:cxnLst/>
            <a:rect l="l" t="t" r="r" b="b"/>
            <a:pathLst>
              <a:path w="15031033" h="12864059">
                <a:moveTo>
                  <a:pt x="0" y="0"/>
                </a:moveTo>
                <a:lnTo>
                  <a:pt x="15031032" y="0"/>
                </a:lnTo>
                <a:lnTo>
                  <a:pt x="15031032" y="12864059"/>
                </a:lnTo>
                <a:lnTo>
                  <a:pt x="0" y="128640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4670777" y="1843232"/>
            <a:ext cx="12822509" cy="40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new </a:t>
            </a:r>
            <a:r>
              <a:rPr lang="en-US" sz="2000" err="1">
                <a:solidFill>
                  <a:srgbClr val="FFFFFF"/>
                </a:solidFill>
                <a:latin typeface="Montserrat"/>
                <a:sym typeface="Montserrat"/>
              </a:rPr>
              <a:t>nombre-proyecto</a:t>
            </a: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endParaRPr lang="es-ES"/>
          </a:p>
        </p:txBody>
      </p:sp>
      <p:sp>
        <p:nvSpPr>
          <p:cNvPr id="9" name="TextBox 9"/>
          <p:cNvSpPr txBox="1"/>
          <p:nvPr/>
        </p:nvSpPr>
        <p:spPr>
          <a:xfrm>
            <a:off x="4661252" y="1376507"/>
            <a:ext cx="1005568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Crear un nuevo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proyecto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 con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una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 sola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línea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:</a:t>
            </a:r>
            <a:endParaRPr lang="en-US" sz="3000" b="1" u="sng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FC78F0AD-B60B-77A7-023C-59B8E6A67AD9}"/>
              </a:ext>
            </a:extLst>
          </p:cNvPr>
          <p:cNvSpPr txBox="1"/>
          <p:nvPr/>
        </p:nvSpPr>
        <p:spPr>
          <a:xfrm>
            <a:off x="4632677" y="2862406"/>
            <a:ext cx="4545284" cy="403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serve </a:t>
            </a:r>
            <a:endParaRPr lang="es-ES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67ADFFF2-AF91-8FCF-784A-7B9E129C3487}"/>
              </a:ext>
            </a:extLst>
          </p:cNvPr>
          <p:cNvSpPr txBox="1"/>
          <p:nvPr/>
        </p:nvSpPr>
        <p:spPr>
          <a:xfrm>
            <a:off x="4623152" y="2405206"/>
            <a:ext cx="1113200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Levantar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 un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servidor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 de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desarrollo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:</a:t>
            </a:r>
            <a:endParaRPr lang="es-ES">
              <a:sym typeface="Montserrat Bold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AE359F2D-4F80-2B4A-A372-4C416FAC2C1E}"/>
              </a:ext>
            </a:extLst>
          </p:cNvPr>
          <p:cNvSpPr txBox="1"/>
          <p:nvPr/>
        </p:nvSpPr>
        <p:spPr>
          <a:xfrm>
            <a:off x="4623152" y="3319606"/>
            <a:ext cx="11655881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Generar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componentes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,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servicios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,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módulos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, etc.:</a:t>
            </a:r>
            <a:endParaRPr lang="es-ES">
              <a:sym typeface="Montserrat Bold"/>
            </a:endParaRPr>
          </a:p>
          <a:p>
            <a:endParaRPr lang="en-US" err="1">
              <a:sym typeface="Montserrat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2B084EBC-0B06-C84B-535D-C2B277BA92C1}"/>
              </a:ext>
            </a:extLst>
          </p:cNvPr>
          <p:cNvSpPr txBox="1"/>
          <p:nvPr/>
        </p:nvSpPr>
        <p:spPr>
          <a:xfrm>
            <a:off x="4642202" y="3862531"/>
            <a:ext cx="4545284" cy="2817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generate component </a:t>
            </a:r>
            <a:r>
              <a:rPr lang="en-US" sz="2000" err="1">
                <a:solidFill>
                  <a:srgbClr val="FFFFFF"/>
                </a:solidFill>
                <a:latin typeface="Montserrat"/>
                <a:sym typeface="Montserrat"/>
              </a:rPr>
              <a:t>nombre</a:t>
            </a: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b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generate service </a:t>
            </a:r>
            <a:r>
              <a:rPr lang="en-US" sz="2000" err="1">
                <a:solidFill>
                  <a:srgbClr val="FFFFFF"/>
                </a:solidFill>
                <a:latin typeface="Montserrat"/>
                <a:sym typeface="Montserrat"/>
              </a:rPr>
              <a:t>nombre</a:t>
            </a: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b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generate module </a:t>
            </a:r>
            <a:r>
              <a:rPr lang="en-US" sz="2000" err="1">
                <a:solidFill>
                  <a:srgbClr val="FFFFFF"/>
                </a:solidFill>
                <a:latin typeface="Montserrat"/>
                <a:sym typeface="Montserrat"/>
              </a:rPr>
              <a:t>nombre</a:t>
            </a:r>
            <a:endParaRPr lang="en-US" sz="2000">
              <a:solidFill>
                <a:srgbClr val="FFFFFF"/>
              </a:solidFill>
              <a:latin typeface="Montserrat"/>
            </a:endParaRPr>
          </a:p>
          <a:p>
            <a:r>
              <a:rPr lang="en-US" sz="2000">
                <a:solidFill>
                  <a:srgbClr val="FFFFFF"/>
                </a:solidFill>
                <a:latin typeface="Montserrat"/>
              </a:rPr>
              <a:t>ng generate directive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br>
              <a:rPr lang="en-US"/>
            </a:br>
            <a:r>
              <a:rPr lang="en-US" sz="2000">
                <a:solidFill>
                  <a:srgbClr val="FFFFFF"/>
                </a:solidFill>
                <a:latin typeface="Montserrat"/>
              </a:rPr>
              <a:t>ng generate interface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br>
              <a:rPr lang="en-US" sz="2000">
                <a:solidFill>
                  <a:srgbClr val="FFFFFF"/>
                </a:solidFill>
                <a:latin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</a:rPr>
              <a:t>ng generate pipe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br>
              <a:rPr lang="en-US"/>
            </a:br>
            <a:r>
              <a:rPr lang="en-US" sz="2000">
                <a:solidFill>
                  <a:srgbClr val="FFFFFF"/>
                </a:solidFill>
                <a:latin typeface="Montserrat"/>
              </a:rPr>
              <a:t>ng generate guard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br>
              <a:rPr lang="en-US" sz="2000">
                <a:solidFill>
                  <a:srgbClr val="FFFFFF"/>
                </a:solidFill>
                <a:latin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</a:rPr>
              <a:t>ng generate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enum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br>
              <a:rPr lang="en-US" sz="2000">
                <a:solidFill>
                  <a:srgbClr val="FFFFFF"/>
                </a:solidFill>
                <a:latin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</a:rPr>
              <a:t>ng generate class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endParaRPr lang="en-US" sz="200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19B9BCEB-91FF-DB16-198B-EE4476938018}"/>
              </a:ext>
            </a:extLst>
          </p:cNvPr>
          <p:cNvSpPr txBox="1"/>
          <p:nvPr/>
        </p:nvSpPr>
        <p:spPr>
          <a:xfrm>
            <a:off x="4651727" y="6729556"/>
            <a:ext cx="1207498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Construir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el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proyecto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 para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producción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:</a:t>
            </a:r>
            <a:endParaRPr lang="es-ES">
              <a:sym typeface="Montserrat Bold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010CCA25-70E9-2EC1-7863-A91F8CCE5C9C}"/>
              </a:ext>
            </a:extLst>
          </p:cNvPr>
          <p:cNvSpPr txBox="1"/>
          <p:nvPr/>
        </p:nvSpPr>
        <p:spPr>
          <a:xfrm>
            <a:off x="4670777" y="7215331"/>
            <a:ext cx="474530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build --prod </a:t>
            </a:r>
            <a:endParaRPr lang="es-ES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559331FA-007C-9F8E-056B-21251A47E26D}"/>
              </a:ext>
            </a:extLst>
          </p:cNvPr>
          <p:cNvSpPr txBox="1"/>
          <p:nvPr/>
        </p:nvSpPr>
        <p:spPr>
          <a:xfrm>
            <a:off x="4661252" y="7653481"/>
            <a:ext cx="1207498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Ejecutar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pruebas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:</a:t>
            </a:r>
            <a:endParaRPr lang="es-ES">
              <a:sym typeface="Montserrat Bold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C3C2ED90-6DFD-6025-AA3B-689F0E0A8CAF}"/>
              </a:ext>
            </a:extLst>
          </p:cNvPr>
          <p:cNvSpPr txBox="1"/>
          <p:nvPr/>
        </p:nvSpPr>
        <p:spPr>
          <a:xfrm>
            <a:off x="4670777" y="8139256"/>
            <a:ext cx="472625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test </a:t>
            </a:r>
            <a:endParaRPr lang="es-ES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9E46396-C053-4121-B124-EAD7F45FAD14}"/>
              </a:ext>
            </a:extLst>
          </p:cNvPr>
          <p:cNvSpPr txBox="1"/>
          <p:nvPr/>
        </p:nvSpPr>
        <p:spPr>
          <a:xfrm>
            <a:off x="9452327" y="3862531"/>
            <a:ext cx="4545284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g c </a:t>
            </a:r>
            <a:r>
              <a:rPr lang="en-US" sz="2000" err="1">
                <a:solidFill>
                  <a:srgbClr val="FFFFFF"/>
                </a:solidFill>
                <a:latin typeface="Montserrat"/>
                <a:sym typeface="Montserrat"/>
              </a:rPr>
              <a:t>nombre</a:t>
            </a: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b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g 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s </a:t>
            </a:r>
            <a:r>
              <a:rPr lang="en-US" sz="2000" err="1">
                <a:solidFill>
                  <a:srgbClr val="FFFFFF"/>
                </a:solidFill>
                <a:latin typeface="Montserrat"/>
                <a:sym typeface="Montserrat"/>
              </a:rPr>
              <a:t>nombre</a:t>
            </a: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br>
              <a:rPr lang="en-US">
                <a:sym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g m </a:t>
            </a:r>
            <a:r>
              <a:rPr lang="en-US" sz="2000" err="1">
                <a:solidFill>
                  <a:srgbClr val="FFFFFF"/>
                </a:solidFill>
                <a:latin typeface="Montserrat"/>
                <a:sym typeface="Montserrat"/>
              </a:rPr>
              <a:t>nombre</a:t>
            </a: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br>
              <a:rPr lang="en-US" sz="2000">
                <a:solidFill>
                  <a:srgbClr val="FFFFFF"/>
                </a:solidFill>
                <a:latin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</a:rPr>
              <a:t>ng g d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br>
              <a:rPr lang="en-US" sz="2000">
                <a:solidFill>
                  <a:srgbClr val="FFFFFF"/>
                </a:solidFill>
                <a:latin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</a:rPr>
              <a:t>ng g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i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br>
              <a:rPr lang="en-US" sz="2000">
                <a:solidFill>
                  <a:srgbClr val="FFFFFF"/>
                </a:solidFill>
                <a:latin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</a:rPr>
              <a:t>ng g p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br>
              <a:rPr lang="en-US" sz="2000">
                <a:solidFill>
                  <a:srgbClr val="FFFFFF"/>
                </a:solidFill>
                <a:latin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</a:rPr>
              <a:t>ng g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g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br>
              <a:rPr lang="en-US" sz="2000">
                <a:solidFill>
                  <a:srgbClr val="FFFFFF"/>
                </a:solidFill>
                <a:latin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</a:rPr>
              <a:t>ng g e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br>
              <a:rPr lang="en-US" sz="2000">
                <a:solidFill>
                  <a:srgbClr val="FFFFFF"/>
                </a:solidFill>
                <a:latin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</a:rPr>
              <a:t>ng g cl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endParaRPr lang="es-ES" err="1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044A9F1F-CAB5-B8E6-B8E7-42E0B1C1020E}"/>
              </a:ext>
            </a:extLst>
          </p:cNvPr>
          <p:cNvSpPr txBox="1"/>
          <p:nvPr/>
        </p:nvSpPr>
        <p:spPr>
          <a:xfrm>
            <a:off x="9452327" y="2795731"/>
            <a:ext cx="4545284" cy="403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s</a:t>
            </a:r>
            <a:endParaRPr lang="es-ES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015F120A-FDFD-74D6-82D7-16CAE7D829B8}"/>
              </a:ext>
            </a:extLst>
          </p:cNvPr>
          <p:cNvSpPr txBox="1"/>
          <p:nvPr/>
        </p:nvSpPr>
        <p:spPr>
          <a:xfrm>
            <a:off x="9423752" y="7215331"/>
            <a:ext cx="474530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b --prod </a:t>
            </a:r>
            <a:endParaRPr lang="es-E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EEE256C3-5230-651D-C23F-91B8B4C6CA39}"/>
              </a:ext>
            </a:extLst>
          </p:cNvPr>
          <p:cNvSpPr txBox="1"/>
          <p:nvPr/>
        </p:nvSpPr>
        <p:spPr>
          <a:xfrm>
            <a:off x="9452327" y="8034481"/>
            <a:ext cx="472625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t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4756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800FF">
                <a:alpha val="100000"/>
              </a:srgbClr>
            </a:gs>
            <a:gs pos="100000">
              <a:srgbClr val="FF2C3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7822" y="0"/>
            <a:ext cx="8929063" cy="10287000"/>
            <a:chOff x="0" y="0"/>
            <a:chExt cx="1190541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2655" r="19514"/>
            <a:stretch>
              <a:fillRect/>
            </a:stretch>
          </p:blipFill>
          <p:spPr>
            <a:xfrm>
              <a:off x="0" y="0"/>
              <a:ext cx="11905417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9589924" y="5029200"/>
            <a:ext cx="7831258" cy="1009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539"/>
              </a:lnSpc>
              <a:spcBef>
                <a:spcPct val="0"/>
              </a:spcBef>
            </a:pPr>
            <a:r>
              <a:rPr lang="en-US" sz="60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Crear App Angular</a:t>
            </a:r>
            <a:endParaRPr lang="en-US" sz="6050" b="1">
              <a:solidFill>
                <a:srgbClr val="FFFFFF"/>
              </a:solidFill>
              <a:latin typeface="Montserrat Bold"/>
              <a:ea typeface="Montserrat Bold"/>
              <a:cs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89924" y="6286274"/>
            <a:ext cx="6024436" cy="309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ng new app-capacitacion-part2</a:t>
            </a:r>
            <a:b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</a:br>
            <a:endParaRPr lang="en-US" sz="2200">
              <a:solidFill>
                <a:schemeClr val="bg1"/>
              </a:solidFill>
              <a:latin typeface="Montserrat"/>
              <a:ea typeface="Montserrat"/>
              <a:cs typeface="Montserrat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Ir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 a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tsconfig.json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 y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seccion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 "angularCompilerOptions", ingresamos</a:t>
            </a:r>
            <a:endParaRPr lang="en-US" sz="2200">
              <a:solidFill>
                <a:schemeClr val="bg1"/>
              </a:solidFill>
              <a:latin typeface="Montserrat"/>
              <a:ea typeface="+mn-lt"/>
              <a:cs typeface="+mn-lt"/>
            </a:endParaRPr>
          </a:p>
          <a:p>
            <a:r>
              <a:rPr lang="en-US" sz="2200">
                <a:solidFill>
                  <a:schemeClr val="bg1"/>
                </a:solidFill>
                <a:latin typeface="Montserrat"/>
              </a:rPr>
              <a:t>"</a:t>
            </a:r>
            <a:r>
              <a:rPr lang="en-US" sz="2200" err="1">
                <a:solidFill>
                  <a:schemeClr val="bg1"/>
                </a:solidFill>
                <a:latin typeface="Montserrat"/>
              </a:rPr>
              <a:t>skipLibCheck</a:t>
            </a:r>
            <a:r>
              <a:rPr lang="en-US" sz="2200">
                <a:solidFill>
                  <a:schemeClr val="bg1"/>
                </a:solidFill>
                <a:latin typeface="Montserrat"/>
              </a:rPr>
              <a:t>": true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b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</a:b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levantamos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el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servidor</a:t>
            </a:r>
            <a:endParaRPr lang="en-US" sz="2200">
              <a:solidFill>
                <a:schemeClr val="bg1"/>
              </a:solidFill>
              <a:latin typeface="Montserrat"/>
              <a:ea typeface="Montserrat"/>
              <a:cs typeface="Montserrat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ng serve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56574" y="473074"/>
            <a:ext cx="4348354" cy="445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9"/>
              </a:lnSpc>
              <a:spcBef>
                <a:spcPct val="0"/>
              </a:spcBef>
            </a:pPr>
            <a:r>
              <a:rPr lang="en-US" sz="18999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40657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8" name="Freeform 8"/>
          <p:cNvSpPr/>
          <p:nvPr/>
        </p:nvSpPr>
        <p:spPr>
          <a:xfrm>
            <a:off x="15341888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800FF">
                <a:alpha val="100000"/>
              </a:srgbClr>
            </a:gs>
            <a:gs pos="100000">
              <a:srgbClr val="FF2C3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08050" y="3636441"/>
            <a:ext cx="6894633" cy="1009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539"/>
              </a:lnSpc>
              <a:spcBef>
                <a:spcPct val="0"/>
              </a:spcBef>
            </a:pPr>
            <a:r>
              <a:rPr lang="en-US" sz="6050" b="1">
                <a:solidFill>
                  <a:srgbClr val="FFFFFF"/>
                </a:solidFill>
                <a:latin typeface="Montserrat Bold"/>
              </a:rPr>
              <a:t>Data</a:t>
            </a:r>
            <a:r>
              <a:rPr lang="en-US" sz="6050" b="1">
                <a:solidFill>
                  <a:srgbClr val="FFFFFF"/>
                </a:solidFill>
                <a:latin typeface="Montserrat Extra-Light"/>
                <a:ea typeface="Montserrat Bold"/>
                <a:cs typeface="Montserrat Bold"/>
              </a:rPr>
              <a:t> Binding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8050" y="5234828"/>
            <a:ext cx="8000873" cy="3621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000" err="1">
                <a:solidFill>
                  <a:srgbClr val="FFFFFF"/>
                </a:solidFill>
                <a:latin typeface="Montserrat"/>
                <a:sym typeface="Montserrat"/>
              </a:rPr>
              <a:t>Interpolación</a:t>
            </a: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 (</a:t>
            </a:r>
            <a:r>
              <a:rPr lang="en-US" sz="2000" err="1">
                <a:solidFill>
                  <a:srgbClr val="FFFFFF"/>
                </a:solidFill>
                <a:latin typeface="Montserrat"/>
                <a:sym typeface="Montserrat"/>
              </a:rPr>
              <a:t>Mostrar</a:t>
            </a: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  <a:sym typeface="Montserrat"/>
              </a:rPr>
              <a:t>datos</a:t>
            </a: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  <a:sym typeface="Montserrat"/>
              </a:rPr>
              <a:t>en</a:t>
            </a: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  <a:sym typeface="Montserrat"/>
              </a:rPr>
              <a:t>el</a:t>
            </a: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 template)</a:t>
            </a:r>
            <a:endParaRPr lang="en-US" sz="2000">
              <a:solidFill>
                <a:srgbClr val="FFFFFF"/>
              </a:solidFill>
              <a:latin typeface="Montserrat"/>
            </a:endParaRPr>
          </a:p>
          <a:p>
            <a:r>
              <a:rPr lang="en-US" sz="1600">
                <a:solidFill>
                  <a:srgbClr val="FFFFFF"/>
                </a:solidFill>
                <a:latin typeface="Montserrat"/>
                <a:sym typeface="Montserrat"/>
              </a:rPr>
              <a:t>&lt;h1&gt;{{ title }}&lt;/h1&gt;</a:t>
            </a:r>
            <a:endParaRPr lang="en-US" sz="1600">
              <a:ea typeface="Calibri"/>
              <a:cs typeface="Calibri"/>
            </a:endParaRPr>
          </a:p>
          <a:p>
            <a:endParaRPr lang="en-US" sz="1600">
              <a:ea typeface="Calibri"/>
              <a:cs typeface="Calibri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Property binding (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Asigna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valores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a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atributos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del DOM)</a:t>
            </a:r>
          </a:p>
          <a:p>
            <a:r>
              <a:rPr lang="en-US" sz="1600">
                <a:solidFill>
                  <a:srgbClr val="FFFFFF"/>
                </a:solidFill>
                <a:latin typeface="Montserrat"/>
              </a:rPr>
              <a:t>&lt;</a:t>
            </a:r>
            <a:r>
              <a:rPr lang="en-US" sz="1600" err="1">
                <a:solidFill>
                  <a:srgbClr val="FFFFFF"/>
                </a:solidFill>
                <a:latin typeface="Montserrat"/>
              </a:rPr>
              <a:t>img</a:t>
            </a:r>
            <a:r>
              <a:rPr lang="en-US" sz="1600">
                <a:solidFill>
                  <a:srgbClr val="FFFFFF"/>
                </a:solidFill>
                <a:latin typeface="Montserrat"/>
              </a:rPr>
              <a:t> [</a:t>
            </a:r>
            <a:r>
              <a:rPr lang="en-US" sz="1600" err="1">
                <a:solidFill>
                  <a:srgbClr val="FFFFFF"/>
                </a:solidFill>
                <a:latin typeface="Montserrat"/>
              </a:rPr>
              <a:t>src</a:t>
            </a:r>
            <a:r>
              <a:rPr lang="en-US" sz="1600">
                <a:solidFill>
                  <a:srgbClr val="FFFFFF"/>
                </a:solidFill>
                <a:latin typeface="Montserrat"/>
              </a:rPr>
              <a:t>]="</a:t>
            </a:r>
            <a:r>
              <a:rPr lang="en-US" sz="1600" err="1">
                <a:solidFill>
                  <a:srgbClr val="FFFFFF"/>
                </a:solidFill>
                <a:latin typeface="Montserrat"/>
              </a:rPr>
              <a:t>imagenUrl</a:t>
            </a:r>
            <a:r>
              <a:rPr lang="en-US" sz="1600">
                <a:solidFill>
                  <a:srgbClr val="FFFFFF"/>
                </a:solidFill>
                <a:latin typeface="Montserrat"/>
              </a:rPr>
              <a:t>" alt="</a:t>
            </a:r>
            <a:r>
              <a:rPr lang="en-US" sz="1600" err="1">
                <a:solidFill>
                  <a:srgbClr val="FFFFFF"/>
                </a:solidFill>
                <a:latin typeface="Montserrat"/>
              </a:rPr>
              <a:t>Gatito</a:t>
            </a:r>
            <a:r>
              <a:rPr lang="en-US" sz="1600">
                <a:solidFill>
                  <a:srgbClr val="FFFFFF"/>
                </a:solidFill>
                <a:latin typeface="Montserrat"/>
              </a:rPr>
              <a:t>" /&gt;</a:t>
            </a:r>
          </a:p>
          <a:p>
            <a:pPr>
              <a:spcBef>
                <a:spcPct val="0"/>
              </a:spcBef>
            </a:pPr>
            <a:endParaRPr lang="en-US" sz="1600">
              <a:ea typeface="Calibri"/>
              <a:cs typeface="Calibri"/>
            </a:endParaRPr>
          </a:p>
          <a:p>
            <a:r>
              <a:rPr lang="en-US" sz="2000">
                <a:solidFill>
                  <a:srgbClr val="FFFFFF"/>
                </a:solidFill>
                <a:latin typeface="Montserrat"/>
              </a:rPr>
              <a:t>Event binding (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Ejecuta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lógica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cuando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ocurre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un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evento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)</a:t>
            </a:r>
          </a:p>
          <a:p>
            <a:r>
              <a:rPr lang="en-US" sz="1600">
                <a:solidFill>
                  <a:srgbClr val="FFFFFF"/>
                </a:solidFill>
                <a:latin typeface="Montserrat"/>
              </a:rPr>
              <a:t>&lt;button (click)="</a:t>
            </a:r>
            <a:r>
              <a:rPr lang="en-US" sz="1600" err="1">
                <a:solidFill>
                  <a:srgbClr val="FFFFFF"/>
                </a:solidFill>
                <a:latin typeface="Montserrat"/>
              </a:rPr>
              <a:t>incrementar</a:t>
            </a:r>
            <a:r>
              <a:rPr lang="en-US" sz="1600">
                <a:solidFill>
                  <a:srgbClr val="FFFFFF"/>
                </a:solidFill>
                <a:latin typeface="Montserrat"/>
              </a:rPr>
              <a:t>()"&gt;Haz </a:t>
            </a:r>
            <a:r>
              <a:rPr lang="en-US" sz="1600" err="1">
                <a:solidFill>
                  <a:srgbClr val="FFFFFF"/>
                </a:solidFill>
                <a:latin typeface="Montserrat"/>
              </a:rPr>
              <a:t>clic</a:t>
            </a:r>
            <a:r>
              <a:rPr lang="en-US" sz="1600">
                <a:solidFill>
                  <a:srgbClr val="FFFFFF"/>
                </a:solidFill>
                <a:latin typeface="Montserrat"/>
              </a:rPr>
              <a:t>&lt;/button</a:t>
            </a:r>
            <a:endParaRPr lang="en-US" sz="1600">
              <a:ea typeface="Calibri"/>
              <a:cs typeface="Calibri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 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Two-way binding (valor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sincronizado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)</a:t>
            </a:r>
          </a:p>
          <a:p>
            <a:r>
              <a:rPr lang="en-US" sz="1600">
                <a:solidFill>
                  <a:srgbClr val="FFFFFF"/>
                </a:solidFill>
                <a:latin typeface="Montserrat"/>
              </a:rPr>
              <a:t>&lt;input [(</a:t>
            </a:r>
            <a:r>
              <a:rPr lang="en-US" sz="1600" err="1">
                <a:solidFill>
                  <a:srgbClr val="FFFFFF"/>
                </a:solidFill>
                <a:latin typeface="Montserrat"/>
              </a:rPr>
              <a:t>ngModel</a:t>
            </a:r>
            <a:r>
              <a:rPr lang="en-US" sz="1600">
                <a:solidFill>
                  <a:srgbClr val="FFFFFF"/>
                </a:solidFill>
                <a:latin typeface="Montserrat"/>
              </a:rPr>
              <a:t>)]="title" placeholder="Edita </a:t>
            </a:r>
            <a:r>
              <a:rPr lang="en-US" sz="1600" err="1">
                <a:solidFill>
                  <a:srgbClr val="FFFFFF"/>
                </a:solidFill>
                <a:latin typeface="Montserrat"/>
              </a:rPr>
              <a:t>el</a:t>
            </a:r>
            <a:r>
              <a:rPr lang="en-US" sz="16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Montserrat"/>
              </a:rPr>
              <a:t>título</a:t>
            </a:r>
            <a:r>
              <a:rPr lang="en-US" sz="1600">
                <a:solidFill>
                  <a:srgbClr val="FFFFFF"/>
                </a:solidFill>
                <a:latin typeface="Montserrat"/>
              </a:rPr>
              <a:t>" /&gt;</a:t>
            </a:r>
            <a:endParaRPr lang="en-US" sz="1600">
              <a:ea typeface="Calibri"/>
              <a:cs typeface="Calibri"/>
            </a:endParaRPr>
          </a:p>
          <a:p>
            <a:r>
              <a:rPr lang="en-US" sz="1600">
                <a:solidFill>
                  <a:srgbClr val="FFFFFF"/>
                </a:solidFill>
                <a:latin typeface="Montserrat"/>
              </a:rPr>
              <a:t>&lt;p&gt;Nuevo </a:t>
            </a:r>
            <a:r>
              <a:rPr lang="en-US" sz="1600" err="1">
                <a:solidFill>
                  <a:srgbClr val="FFFFFF"/>
                </a:solidFill>
                <a:latin typeface="Montserrat"/>
              </a:rPr>
              <a:t>título</a:t>
            </a:r>
            <a:r>
              <a:rPr lang="en-US" sz="1600">
                <a:solidFill>
                  <a:srgbClr val="FFFFFF"/>
                </a:solidFill>
                <a:latin typeface="Montserrat"/>
              </a:rPr>
              <a:t>: {{ title }}&lt;/p&gt;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683690"/>
            <a:ext cx="4348354" cy="445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9"/>
              </a:lnSpc>
              <a:spcBef>
                <a:spcPct val="0"/>
              </a:spcBef>
            </a:pPr>
            <a:r>
              <a:rPr lang="en-US" sz="18999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144443-4F24-C9AC-7AAD-DBA08653CC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589" t="-153" r="12856" b="153"/>
          <a:stretch/>
        </p:blipFill>
        <p:spPr>
          <a:xfrm>
            <a:off x="8788978" y="1574"/>
            <a:ext cx="9498337" cy="102870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2C34">
                <a:alpha val="100000"/>
              </a:srgbClr>
            </a:gs>
            <a:gs pos="100000">
              <a:srgbClr val="6800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58937" y="0"/>
            <a:ext cx="8929063" cy="10287000"/>
            <a:chOff x="0" y="0"/>
            <a:chExt cx="1190541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2561" r="9608"/>
            <a:stretch>
              <a:fillRect/>
            </a:stretch>
          </p:blipFill>
          <p:spPr>
            <a:xfrm>
              <a:off x="0" y="0"/>
              <a:ext cx="11905417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028700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162050" y="3826941"/>
            <a:ext cx="5069008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9"/>
              </a:lnSpc>
              <a:spcBef>
                <a:spcPct val="0"/>
              </a:spcBef>
            </a:pPr>
            <a:r>
              <a:rPr lang="en-US" sz="6050" b="1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Directivas</a:t>
            </a:r>
            <a:endParaRPr lang="en-US" sz="6050" b="1" err="1">
              <a:solidFill>
                <a:srgbClr val="FFFFFF"/>
              </a:solidFill>
              <a:latin typeface="Montserrat Bold"/>
              <a:ea typeface="Montserrat Bold"/>
              <a:cs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62050" y="5401515"/>
            <a:ext cx="6024436" cy="236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Son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instrucciones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DOM.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Alteran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apariencia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comportamiento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elementos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  <a:p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Directivas estructurales </a:t>
            </a:r>
          </a:p>
          <a:p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 *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ngIf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, *ngFor</a:t>
            </a:r>
          </a:p>
          <a:p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683690"/>
            <a:ext cx="4348354" cy="445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9"/>
              </a:lnSpc>
              <a:spcBef>
                <a:spcPct val="0"/>
              </a:spcBef>
            </a:pPr>
            <a:r>
              <a:rPr lang="en-US" sz="18999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800FF">
                <a:alpha val="100000"/>
              </a:srgbClr>
            </a:gs>
            <a:gs pos="100000">
              <a:srgbClr val="FF2C3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7822" y="0"/>
            <a:ext cx="8929063" cy="10287000"/>
            <a:chOff x="0" y="0"/>
            <a:chExt cx="1190541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2655" r="19514"/>
            <a:stretch>
              <a:fillRect/>
            </a:stretch>
          </p:blipFill>
          <p:spPr>
            <a:xfrm>
              <a:off x="0" y="0"/>
              <a:ext cx="11905417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9589924" y="5029200"/>
            <a:ext cx="7831258" cy="1019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539"/>
              </a:lnSpc>
              <a:spcBef>
                <a:spcPct val="0"/>
              </a:spcBef>
            </a:pPr>
            <a:r>
              <a:rPr lang="en-US" sz="6050" b="1">
                <a:solidFill>
                  <a:srgbClr val="FFFFFF"/>
                </a:solidFill>
                <a:latin typeface="Montserrat Bold"/>
                <a:sym typeface="Montserrat Bold"/>
              </a:rPr>
              <a:t>Pipe</a:t>
            </a:r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9589924" y="6286274"/>
            <a:ext cx="6024436" cy="2462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err="1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Transforman</a:t>
            </a:r>
            <a:r>
              <a:rPr lang="en-US" sz="22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visualmente</a:t>
            </a:r>
            <a:r>
              <a:rPr lang="en-US" sz="22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los</a:t>
            </a:r>
            <a:r>
              <a:rPr lang="en-US" sz="2200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datos</a:t>
            </a:r>
            <a:endParaRPr lang="en-US" sz="2200">
              <a:solidFill>
                <a:schemeClr val="bg1"/>
              </a:solidFill>
              <a:latin typeface="Montserrat"/>
              <a:ea typeface="Calibri"/>
              <a:cs typeface="Calibri"/>
            </a:endParaRPr>
          </a:p>
          <a:p>
            <a:r>
              <a:rPr lang="en-US" sz="2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date </a:t>
            </a:r>
          </a:p>
          <a:p>
            <a:r>
              <a:rPr lang="en-US" sz="2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uppercase</a:t>
            </a:r>
          </a:p>
          <a:p>
            <a:r>
              <a:rPr lang="en-US" sz="2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lowercase </a:t>
            </a:r>
          </a:p>
          <a:p>
            <a:r>
              <a:rPr lang="en-US" sz="2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currency </a:t>
            </a:r>
          </a:p>
          <a:p>
            <a:r>
              <a:rPr lang="en-US" sz="2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percent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2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456574" y="473074"/>
            <a:ext cx="4348354" cy="2962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9"/>
              </a:lnSpc>
              <a:spcBef>
                <a:spcPct val="0"/>
              </a:spcBef>
            </a:pPr>
            <a:r>
              <a:rPr lang="en-US" sz="18950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04</a:t>
            </a:r>
            <a:endParaRPr lang="en-US" sz="18999" b="1">
              <a:solidFill>
                <a:srgbClr val="FFFFFF"/>
              </a:solidFill>
              <a:latin typeface="Axiforma Bold"/>
              <a:ea typeface="Axiforma Bold"/>
              <a:cs typeface="Axiforma Bold"/>
              <a:sym typeface="Axiform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740657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8" name="Freeform 8"/>
          <p:cNvSpPr/>
          <p:nvPr/>
        </p:nvSpPr>
        <p:spPr>
          <a:xfrm>
            <a:off x="15341888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390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2A54281002CBE418311D68B3512BFDD" ma:contentTypeVersion="17" ma:contentTypeDescription="Crie um novo documento." ma:contentTypeScope="" ma:versionID="c9774bd0ba90395b2569a722589bc317">
  <xsd:schema xmlns:xsd="http://www.w3.org/2001/XMLSchema" xmlns:xs="http://www.w3.org/2001/XMLSchema" xmlns:p="http://schemas.microsoft.com/office/2006/metadata/properties" xmlns:ns2="daafa8e8-8ae0-4bcb-94a4-cd5819054a4b" xmlns:ns3="55c17996-8461-4d95-9411-7291efcc018e" targetNamespace="http://schemas.microsoft.com/office/2006/metadata/properties" ma:root="true" ma:fieldsID="067b90b27108feebb2bac6fe30f0ca39" ns2:_="" ns3:_="">
    <xsd:import namespace="daafa8e8-8ae0-4bcb-94a4-cd5819054a4b"/>
    <xsd:import namespace="55c17996-8461-4d95-9411-7291efcc01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afa8e8-8ae0-4bcb-94a4-cd5819054a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87da5a08-8e1f-4fc1-a282-d661ff800fd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c17996-8461-4d95-9411-7291efcc018e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961d9f01-2154-4452-b61a-0c72851df9f7}" ma:internalName="TaxCatchAll" ma:showField="CatchAllData" ma:web="55c17996-8461-4d95-9411-7291efcc01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aafa8e8-8ae0-4bcb-94a4-cd5819054a4b">
      <Terms xmlns="http://schemas.microsoft.com/office/infopath/2007/PartnerControls"/>
    </lcf76f155ced4ddcb4097134ff3c332f>
    <TaxCatchAll xmlns="55c17996-8461-4d95-9411-7291efcc018e" xsi:nil="true"/>
  </documentManagement>
</p:properties>
</file>

<file path=customXml/itemProps1.xml><?xml version="1.0" encoding="utf-8"?>
<ds:datastoreItem xmlns:ds="http://schemas.openxmlformats.org/officeDocument/2006/customXml" ds:itemID="{72D71941-DA0A-4417-8214-FED76BD1A068}">
  <ds:schemaRefs>
    <ds:schemaRef ds:uri="55c17996-8461-4d95-9411-7291efcc018e"/>
    <ds:schemaRef ds:uri="daafa8e8-8ae0-4bcb-94a4-cd5819054a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E252EE8-C452-4FA4-ABD3-32F1AFB741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FD8127-BA78-4BF2-8FA0-44D9ABB4C4FE}">
  <ds:schemaRefs>
    <ds:schemaRef ds:uri="55c17996-8461-4d95-9411-7291efcc018e"/>
    <ds:schemaRef ds:uri="daafa8e8-8ae0-4bcb-94a4-cd5819054a4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Personalizado</PresentationFormat>
  <Slides>11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PPT Qintess 2025</dc:title>
  <cp:revision>3</cp:revision>
  <dcterms:created xsi:type="dcterms:W3CDTF">2006-08-16T00:00:00Z</dcterms:created>
  <dcterms:modified xsi:type="dcterms:W3CDTF">2025-05-09T19:19:41Z</dcterms:modified>
  <dc:identifier>DAGiXuLgZTA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0x010100A2A54281002CBE418311D68B3512BFDD</vt:lpwstr>
  </property>
  <property fmtid="{D5CDD505-2E9C-101B-9397-08002B2CF9AE}" pid="3" name="MediaServiceImageTags">
    <vt:lpwstr/>
  </property>
</Properties>
</file>